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6" r:id="rId1"/>
    <p:sldMasterId id="2147483861" r:id="rId2"/>
  </p:sldMasterIdLst>
  <p:notesMasterIdLst>
    <p:notesMasterId r:id="rId24"/>
  </p:notesMasterIdLst>
  <p:handoutMasterIdLst>
    <p:handoutMasterId r:id="rId25"/>
  </p:handoutMasterIdLst>
  <p:sldIdLst>
    <p:sldId id="670" r:id="rId3"/>
    <p:sldId id="790" r:id="rId4"/>
    <p:sldId id="809" r:id="rId5"/>
    <p:sldId id="813" r:id="rId6"/>
    <p:sldId id="793" r:id="rId7"/>
    <p:sldId id="794" r:id="rId8"/>
    <p:sldId id="796" r:id="rId9"/>
    <p:sldId id="811" r:id="rId10"/>
    <p:sldId id="815" r:id="rId11"/>
    <p:sldId id="810" r:id="rId12"/>
    <p:sldId id="806" r:id="rId13"/>
    <p:sldId id="807" r:id="rId14"/>
    <p:sldId id="808" r:id="rId15"/>
    <p:sldId id="805" r:id="rId16"/>
    <p:sldId id="814" r:id="rId17"/>
    <p:sldId id="799" r:id="rId18"/>
    <p:sldId id="812" r:id="rId19"/>
    <p:sldId id="816" r:id="rId20"/>
    <p:sldId id="801" r:id="rId21"/>
    <p:sldId id="798" r:id="rId22"/>
    <p:sldId id="792" r:id="rId23"/>
  </p:sldIdLst>
  <p:sldSz cx="9144000" cy="6858000" type="screen4x3"/>
  <p:notesSz cx="6858000" cy="9144000"/>
  <p:custShowLst>
    <p:custShow name="Présentation standard" id="0">
      <p:sldLst/>
    </p:custShow>
    <p:custShow name="Histoire" id="1">
      <p:sldLst/>
    </p:custShow>
    <p:custShow name="En bref" id="2">
      <p:sldLst/>
    </p:custShow>
    <p:custShow name="Recherche" id="3">
      <p:sldLst/>
    </p:custShow>
    <p:custShow name="Applications" id="4">
      <p:sldLst/>
    </p:custShow>
    <p:custShow name="Transfert technologique" id="5">
      <p:sldLst/>
    </p:custShow>
  </p:custShow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-96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ge" initials="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3980"/>
    <a:srgbClr val="BBE0E3"/>
    <a:srgbClr val="F30DD2"/>
    <a:srgbClr val="F63D17"/>
    <a:srgbClr val="00FF00"/>
    <a:srgbClr val="393939"/>
    <a:srgbClr val="ADDA11"/>
    <a:srgbClr val="B3DB1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79" autoAdjust="0"/>
    <p:restoredTop sz="98831" autoAdjust="0"/>
  </p:normalViewPr>
  <p:slideViewPr>
    <p:cSldViewPr snapToGrid="0">
      <p:cViewPr varScale="1">
        <p:scale>
          <a:sx n="74" d="100"/>
          <a:sy n="74" d="100"/>
        </p:scale>
        <p:origin x="-46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-252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1-07T14:56:53.515" idx="1">
    <p:pos x="10" y="10"/>
    <p:text>Les grands succès : 10 mn 
Le futur: séquence environ de 20 mn)
Les révolutions du Web et leurs risques
	on pourrait, sur une question posée par l’animateur, avoir un premier éclairage de Serge puis 2/3 questions de la salle dont on précise qu’elles se rapportent à la question posée (séquence environ 20 mn).
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0AEF301-3F1E-4EB6-95D1-EFD66E3D25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6536821-458B-4DD2-B731-3FB70DD537E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9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9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9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9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9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BE30CC-6D5D-4BAF-BDB1-C87C402D4A8F}" type="slidenum">
              <a:rPr lang="fr-FR" smtClean="0">
                <a:latin typeface="Times New Roman" pitchFamily="18" charset="0"/>
              </a:rPr>
              <a:pPr/>
              <a:t>1</a:t>
            </a:fld>
            <a:endParaRPr lang="fr-FR" dirty="0" smtClean="0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3" descr="fond-masque-titre-saclay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16300"/>
            <a:ext cx="91440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95325" y="252413"/>
            <a:ext cx="7202488" cy="2962275"/>
          </a:xfrm>
        </p:spPr>
        <p:txBody>
          <a:bodyPr anchor="ctr"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498600"/>
            <a:ext cx="4076700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4900" y="1498600"/>
            <a:ext cx="4076700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915150" y="0"/>
            <a:ext cx="2076450" cy="6019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0"/>
            <a:ext cx="6076950" cy="6019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ère page Digit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0"/>
            <a:ext cx="8299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98600"/>
            <a:ext cx="8305800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8360228" y="201881"/>
            <a:ext cx="546266" cy="213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>
              <a:defRPr/>
            </a:pPr>
            <a:fld id="{FA9B9699-8D77-4A3F-B701-E67DC12BC30A}" type="slidenum">
              <a:rPr lang="fr-FR" sz="1100" smtClean="0">
                <a:solidFill>
                  <a:srgbClr val="003980"/>
                </a:solidFill>
                <a:latin typeface="Arial" charset="0"/>
              </a:rPr>
              <a:pPr>
                <a:defRPr/>
              </a:pPr>
              <a:t>‹N°›</a:t>
            </a:fld>
            <a:endParaRPr lang="fr-FR" sz="1100" dirty="0">
              <a:solidFill>
                <a:schemeClr val="bg1"/>
              </a:solidFill>
              <a:latin typeface="Times" pitchFamily="-96" charset="0"/>
            </a:endParaRPr>
          </a:p>
        </p:txBody>
      </p:sp>
      <p:pic>
        <p:nvPicPr>
          <p:cNvPr id="1029" name="Picture 21" descr="fond-masque-diapo-saclay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126163"/>
            <a:ext cx="9144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3340100" y="5791200"/>
            <a:ext cx="236378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400" b="1" dirty="0">
                <a:solidFill>
                  <a:schemeClr val="bg1">
                    <a:lumMod val="50000"/>
                  </a:schemeClr>
                </a:solidFill>
              </a:rPr>
              <a:t>S. Abiteboul – INRIA Saclay</a:t>
            </a:r>
          </a:p>
        </p:txBody>
      </p:sp>
      <p:pic>
        <p:nvPicPr>
          <p:cNvPr id="7" name="Image 6" descr="webdam_200.pn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12943" y="6186033"/>
            <a:ext cx="1700916" cy="67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  <p:sldLayoutId id="21474838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00398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45000"/>
        </a:spcBef>
        <a:spcAft>
          <a:spcPct val="0"/>
        </a:spcAft>
        <a:defRPr sz="2100">
          <a:solidFill>
            <a:srgbClr val="003980"/>
          </a:solidFill>
          <a:latin typeface="+mn-lt"/>
          <a:ea typeface="+mn-ea"/>
          <a:cs typeface="+mn-cs"/>
        </a:defRPr>
      </a:lvl1pPr>
      <a:lvl2pPr marL="768350" indent="-285750" algn="l" rtl="0" eaLnBrk="0" fontAlgn="base" hangingPunct="0">
        <a:spcBef>
          <a:spcPct val="20000"/>
        </a:spcBef>
        <a:spcAft>
          <a:spcPct val="0"/>
        </a:spcAft>
        <a:buClr>
          <a:srgbClr val="B2DA11"/>
        </a:buClr>
        <a:buSzPct val="130000"/>
        <a:buFont typeface="Times" pitchFamily="-96" charset="0"/>
        <a:buChar char="•"/>
        <a:defRPr>
          <a:solidFill>
            <a:srgbClr val="003980"/>
          </a:solidFill>
          <a:latin typeface="+mn-lt"/>
        </a:defRPr>
      </a:lvl2pPr>
      <a:lvl3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3pPr>
      <a:lvl4pPr marL="1606550" indent="-228600" algn="l" rtl="0" eaLnBrk="0" fontAlgn="base" hangingPunct="0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B2DA11"/>
        </a:buClr>
        <a:buChar char="–"/>
        <a:defRPr>
          <a:solidFill>
            <a:srgbClr val="00398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96190-FA93-479F-9253-25D10B9999D0}" type="datetimeFigureOut">
              <a:rPr lang="en-US" smtClean="0"/>
              <a:pPr/>
              <a:t>6/12/2011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508C8-F754-4BC3-B0B9-8C7B01B6F505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10" Type="http://schemas.openxmlformats.org/officeDocument/2006/relationships/comments" Target="../comments/comment1.xml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ebdam.inria.fr/Jorg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0519" y="3243752"/>
            <a:ext cx="862965" cy="316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36" descr="Illustra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459163" cy="34321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3733800" y="60972"/>
            <a:ext cx="5410200" cy="2640011"/>
          </a:xfrm>
        </p:spPr>
        <p:txBody>
          <a:bodyPr anchor="ctr"/>
          <a:lstStyle/>
          <a:p>
            <a:r>
              <a:rPr lang="en-US" sz="2800" b="1" dirty="0" smtClean="0"/>
              <a:t>Trees, semistructured data,</a:t>
            </a:r>
            <a:br>
              <a:rPr lang="en-US" sz="2800" b="1" dirty="0" smtClean="0"/>
            </a:br>
            <a:r>
              <a:rPr lang="en-US" sz="2800" b="1" dirty="0" smtClean="0"/>
              <a:t>and other strange ways to go beyond tables</a:t>
            </a:r>
            <a:br>
              <a:rPr lang="en-US" sz="2800" b="1" dirty="0" smtClean="0"/>
            </a:br>
            <a:r>
              <a:rPr lang="fr-FR" sz="2000" b="1" dirty="0" smtClean="0">
                <a:solidFill>
                  <a:schemeClr val="accent6"/>
                </a:solidFill>
              </a:rPr>
              <a:t/>
            </a:r>
            <a:br>
              <a:rPr lang="fr-FR" sz="2000" b="1" dirty="0" smtClean="0">
                <a:solidFill>
                  <a:schemeClr val="accent6"/>
                </a:solidFill>
              </a:rPr>
            </a:br>
            <a:r>
              <a:rPr lang="en-GB" sz="2000" b="1" dirty="0" smtClean="0"/>
              <a:t>Serge Abiteboul </a:t>
            </a:r>
            <a:br>
              <a:rPr lang="en-GB" sz="2000" b="1" dirty="0" smtClean="0"/>
            </a:br>
            <a:r>
              <a:rPr lang="en-GB" sz="2000" b="1" dirty="0" smtClean="0"/>
              <a:t>INRIA &amp; ENS Cachan</a:t>
            </a:r>
            <a:r>
              <a:rPr lang="fr-FR" sz="2000" dirty="0" smtClean="0">
                <a:solidFill>
                  <a:schemeClr val="accent6"/>
                </a:solidFill>
              </a:rPr>
              <a:t/>
            </a:r>
            <a:br>
              <a:rPr lang="fr-FR" sz="2000" dirty="0" smtClean="0">
                <a:solidFill>
                  <a:schemeClr val="accent6"/>
                </a:solidFill>
              </a:rPr>
            </a:br>
            <a:r>
              <a:rPr lang="fr-FR" sz="2000" dirty="0" smtClean="0">
                <a:solidFill>
                  <a:schemeClr val="accent6"/>
                </a:solidFill>
              </a:rPr>
              <a:t>PODS 30th </a:t>
            </a:r>
            <a:r>
              <a:rPr lang="fr-FR" sz="2000" dirty="0" err="1" smtClean="0">
                <a:solidFill>
                  <a:schemeClr val="accent6"/>
                </a:solidFill>
              </a:rPr>
              <a:t>Anniversary</a:t>
            </a:r>
            <a:r>
              <a:rPr lang="fr-FR" sz="2000" dirty="0" smtClean="0">
                <a:solidFill>
                  <a:schemeClr val="accent6"/>
                </a:solidFill>
              </a:rPr>
              <a:t>, 2011 </a:t>
            </a:r>
          </a:p>
        </p:txBody>
      </p:sp>
      <p:pic>
        <p:nvPicPr>
          <p:cNvPr id="5125" name="Picture 37" descr="fond-titre-sacla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19475"/>
            <a:ext cx="914400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e 8"/>
          <p:cNvGrpSpPr/>
          <p:nvPr/>
        </p:nvGrpSpPr>
        <p:grpSpPr>
          <a:xfrm>
            <a:off x="3490176" y="2609647"/>
            <a:ext cx="5653824" cy="4248353"/>
            <a:chOff x="3490175" y="2685726"/>
            <a:chExt cx="5653824" cy="4248353"/>
          </a:xfrm>
        </p:grpSpPr>
        <p:pic>
          <p:nvPicPr>
            <p:cNvPr id="6" name="Picture 10" descr="C:\Documents and Settings\serge\My Documents\SERGE09\Work\Alumni\Alumni\exprimer_web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90175" y="2685726"/>
              <a:ext cx="5653824" cy="4248353"/>
            </a:xfrm>
            <a:prstGeom prst="rect">
              <a:avLst/>
            </a:prstGeom>
            <a:noFill/>
          </p:spPr>
        </p:pic>
        <p:sp>
          <p:nvSpPr>
            <p:cNvPr id="7" name="Rectangle 6"/>
            <p:cNvSpPr/>
            <p:nvPr/>
          </p:nvSpPr>
          <p:spPr>
            <a:xfrm>
              <a:off x="4212794" y="3171559"/>
              <a:ext cx="1481070" cy="75985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FF9F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 smtClean="0">
                <a:solidFill>
                  <a:schemeClr val="tx1"/>
                </a:solidFill>
              </a:endParaRPr>
            </a:p>
          </p:txBody>
        </p:sp>
        <p:sp>
          <p:nvSpPr>
            <p:cNvPr id="5124" name="Rectangle 4"/>
            <p:cNvSpPr>
              <a:spLocks noChangeArrowheads="1"/>
            </p:cNvSpPr>
            <p:nvPr/>
          </p:nvSpPr>
          <p:spPr bwMode="auto">
            <a:xfrm>
              <a:off x="5149850" y="3297643"/>
              <a:ext cx="348615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r">
                <a:defRPr/>
              </a:pPr>
              <a:endParaRPr lang="fr-FR" sz="2000" dirty="0">
                <a:solidFill>
                  <a:schemeClr val="accent6"/>
                </a:solidFill>
                <a:latin typeface="Times" pitchFamily="18" charset="0"/>
              </a:endParaRPr>
            </a:p>
          </p:txBody>
        </p:sp>
      </p:grpSp>
      <p:sp>
        <p:nvSpPr>
          <p:cNvPr id="10" name="Rectangle 9"/>
          <p:cNvSpPr/>
          <p:nvPr/>
        </p:nvSpPr>
        <p:spPr bwMode="auto">
          <a:xfrm>
            <a:off x="5928854" y="5987846"/>
            <a:ext cx="685800" cy="16960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Luc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7159756" y="6009276"/>
            <a:ext cx="685800" cy="16960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800" b="1" dirty="0" smtClean="0">
                <a:solidFill>
                  <a:schemeClr val="bg1"/>
                </a:solidFill>
                <a:latin typeface="Times New Roman" pitchFamily="-96" charset="0"/>
              </a:rPr>
              <a:t>Véro</a:t>
            </a:r>
            <a:endParaRPr kumimoji="0" lang="fr-FR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33374" y="3953814"/>
            <a:ext cx="2009104" cy="605308"/>
          </a:xfrm>
          <a:prstGeom prst="rect">
            <a:avLst/>
          </a:prstGeom>
          <a:solidFill>
            <a:srgbClr val="EFF3F7"/>
          </a:solidFill>
          <a:ln>
            <a:solidFill>
              <a:srgbClr val="EFF9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err="1" smtClean="0">
                <a:solidFill>
                  <a:schemeClr val="tx1"/>
                </a:solidFill>
              </a:rPr>
              <a:t>Another</a:t>
            </a:r>
            <a:r>
              <a:rPr lang="fr-FR" sz="1600" dirty="0" smtClean="0">
                <a:solidFill>
                  <a:schemeClr val="tx1"/>
                </a:solidFill>
              </a:rPr>
              <a:t> one of </a:t>
            </a:r>
            <a:r>
              <a:rPr lang="fr-FR" sz="1600" dirty="0" err="1" smtClean="0">
                <a:solidFill>
                  <a:schemeClr val="tx1"/>
                </a:solidFill>
              </a:rPr>
              <a:t>these</a:t>
            </a:r>
            <a:r>
              <a:rPr lang="fr-FR" sz="1600" dirty="0" smtClean="0">
                <a:solidFill>
                  <a:schemeClr val="tx1"/>
                </a:solidFill>
              </a:rPr>
              <a:t> No-SQL </a:t>
            </a:r>
            <a:r>
              <a:rPr lang="fr-FR" sz="1600" dirty="0" err="1" smtClean="0">
                <a:solidFill>
                  <a:schemeClr val="tx1"/>
                </a:solidFill>
              </a:rPr>
              <a:t>talks</a:t>
            </a:r>
            <a:r>
              <a:rPr lang="fr-FR" sz="1600" dirty="0" smtClean="0">
                <a:solidFill>
                  <a:schemeClr val="tx1"/>
                </a:solidFill>
              </a:rPr>
              <a:t>?</a:t>
            </a:r>
            <a:endParaRPr lang="fr-FR" sz="16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-38637" y="4134117"/>
            <a:ext cx="3477296" cy="2253803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-96" charset="0"/>
              </a:rPr>
              <a:t>IMS, hierarchical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-96" charset="0"/>
              </a:rPr>
              <a:t> model,  V-relations, Jacobs’s calculus,  Hardgrave’s </a:t>
            </a:r>
            <a:r>
              <a:rPr lang="en-US" sz="1800" dirty="0" smtClean="0">
                <a:solidFill>
                  <a:schemeClr val="bg1"/>
                </a:solidFill>
              </a:rPr>
              <a:t>broom, 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-96" charset="0"/>
              </a:rPr>
              <a:t>ested relations,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-96" charset="0"/>
              </a:rPr>
              <a:t> format model, </a:t>
            </a:r>
            <a:r>
              <a:rPr lang="en-US" sz="1800" dirty="0" smtClean="0">
                <a:solidFill>
                  <a:schemeClr val="bg1"/>
                </a:solidFill>
              </a:rPr>
              <a:t>complex objects, logical data model, object databases, lambda calculus, regular trees, F-logic, NF1F, NF2, COL, IFO, LDL, IQL, SGML, HTML, ASN.1, XML, YAML, JSON…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-9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8377" y="3129566"/>
            <a:ext cx="1581546" cy="57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2335" y="3090930"/>
            <a:ext cx="936439" cy="735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 bwMode="auto">
          <a:xfrm>
            <a:off x="4108361" y="3116686"/>
            <a:ext cx="1648495" cy="7340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66369" y="2998364"/>
            <a:ext cx="920035" cy="920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974" y="3464417"/>
            <a:ext cx="2671767" cy="2671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Espace réservé du texte 11"/>
          <p:cNvSpPr>
            <a:spLocks noGrp="1"/>
          </p:cNvSpPr>
          <p:nvPr>
            <p:ph type="body" idx="1"/>
          </p:nvPr>
        </p:nvSpPr>
        <p:spPr>
          <a:xfrm>
            <a:off x="457200" y="955558"/>
            <a:ext cx="4040188" cy="639762"/>
          </a:xfrm>
        </p:spPr>
        <p:txBody>
          <a:bodyPr/>
          <a:lstStyle/>
          <a:p>
            <a:r>
              <a:rPr lang="en-US" dirty="0" smtClean="0"/>
              <a:t>Trees are useless           </a:t>
            </a:r>
            <a:r>
              <a:rPr lang="en-US" dirty="0" smtClean="0">
                <a:solidFill>
                  <a:schemeClr val="bg1"/>
                </a:solidFill>
              </a:rPr>
              <a:t>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Espace réservé du contenu 8"/>
          <p:cNvSpPr>
            <a:spLocks noGrp="1"/>
          </p:cNvSpPr>
          <p:nvPr>
            <p:ph sz="half" idx="2"/>
          </p:nvPr>
        </p:nvSpPr>
        <p:spPr>
          <a:xfrm>
            <a:off x="457200" y="1595320"/>
            <a:ext cx="4040188" cy="3951288"/>
          </a:xfrm>
        </p:spPr>
        <p:txBody>
          <a:bodyPr/>
          <a:lstStyle/>
          <a:p>
            <a:endParaRPr lang="en-US" dirty="0" smtClean="0"/>
          </a:p>
          <a:p>
            <a:r>
              <a:rPr lang="en-US" sz="2000" i="1" dirty="0" smtClean="0"/>
              <a:t>A tree is a tree. How many more do you have to look at?</a:t>
            </a:r>
          </a:p>
          <a:p>
            <a:r>
              <a:rPr lang="en-US" sz="2000" i="1" dirty="0" smtClean="0"/>
              <a:t>	</a:t>
            </a:r>
            <a:r>
              <a:rPr lang="en-US" sz="2000" b="1" i="1" dirty="0" smtClean="0"/>
              <a:t>Ronald Reagan</a:t>
            </a:r>
            <a:r>
              <a:rPr lang="en-US" sz="2000" dirty="0" smtClean="0"/>
              <a:t>, governor of California, opposing the expansion of	Redwood National Park (1966)</a:t>
            </a:r>
          </a:p>
          <a:p>
            <a:pPr marL="0" indent="0">
              <a:spcBef>
                <a:spcPct val="0"/>
              </a:spcBef>
            </a:pPr>
            <a:endParaRPr lang="en-US" sz="2000" i="1" dirty="0" smtClean="0"/>
          </a:p>
          <a:p>
            <a:pPr marL="0" indent="0">
              <a:spcBef>
                <a:spcPct val="0"/>
              </a:spcBef>
            </a:pPr>
            <a:r>
              <a:rPr lang="en-US" sz="2000" i="1" dirty="0" smtClean="0"/>
              <a:t>We don’t need anything beyond relations. These things are useless. Reject!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</a:pPr>
            <a:r>
              <a:rPr lang="en-US" sz="2000" b="1" i="1" dirty="0" smtClean="0"/>
              <a:t>Anonymous referee</a:t>
            </a:r>
            <a:r>
              <a:rPr lang="en-US" sz="2000" i="1" dirty="0" smtClean="0"/>
              <a:t> (circa 1990)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3"/>
          </p:nvPr>
        </p:nvSpPr>
        <p:spPr>
          <a:xfrm>
            <a:off x="4645025" y="942679"/>
            <a:ext cx="4041775" cy="639762"/>
          </a:xfrm>
        </p:spPr>
        <p:txBody>
          <a:bodyPr/>
          <a:lstStyle/>
          <a:p>
            <a:r>
              <a:rPr lang="en-US" smtClean="0"/>
              <a:t>Knowledge lives in trees</a:t>
            </a:r>
            <a:endParaRPr lang="en-US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4"/>
          </p:nvPr>
        </p:nvSpPr>
        <p:spPr>
          <a:xfrm>
            <a:off x="4645025" y="1221829"/>
            <a:ext cx="4041775" cy="3951288"/>
          </a:xfrm>
        </p:spPr>
        <p:txBody>
          <a:bodyPr/>
          <a:lstStyle/>
          <a:p>
            <a:endParaRPr lang="en-US" dirty="0" smtClean="0"/>
          </a:p>
          <a:p>
            <a:endParaRPr lang="en-US" sz="2000" i="1" dirty="0" smtClean="0"/>
          </a:p>
          <a:p>
            <a:r>
              <a:rPr lang="en-US" sz="2000" i="1" dirty="0" smtClean="0"/>
              <a:t>But of the tree of the knowledge of good and evil, thou </a:t>
            </a:r>
            <a:r>
              <a:rPr lang="en-US" sz="2000" i="1" dirty="0" err="1" smtClean="0"/>
              <a:t>shalt</a:t>
            </a:r>
            <a:r>
              <a:rPr lang="en-US" sz="2000" i="1" dirty="0" smtClean="0"/>
              <a:t> not eat of it: for in the day that thou </a:t>
            </a:r>
            <a:r>
              <a:rPr lang="en-US" sz="2000" i="1" dirty="0" err="1" smtClean="0"/>
              <a:t>eatest</a:t>
            </a:r>
            <a:r>
              <a:rPr lang="en-US" sz="2000" i="1" dirty="0" smtClean="0"/>
              <a:t> thereof thou </a:t>
            </a:r>
            <a:r>
              <a:rPr lang="en-US" sz="2000" i="1" dirty="0" err="1" smtClean="0"/>
              <a:t>shalt</a:t>
            </a:r>
            <a:r>
              <a:rPr lang="en-US" sz="2000" i="1" dirty="0" smtClean="0"/>
              <a:t> surely die.</a:t>
            </a:r>
            <a:br>
              <a:rPr lang="en-US" sz="2000" i="1" dirty="0" smtClean="0"/>
            </a:br>
            <a:r>
              <a:rPr lang="en-US" sz="2000" b="1" i="1" dirty="0" smtClean="0"/>
              <a:t>Genesis, 2. 17</a:t>
            </a:r>
            <a:endParaRPr lang="en-US" sz="20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1241" y="90151"/>
            <a:ext cx="1287888" cy="167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r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17" name="Rectangle à coins arrondis 16"/>
          <p:cNvSpPr/>
          <p:nvPr/>
        </p:nvSpPr>
        <p:spPr bwMode="auto">
          <a:xfrm>
            <a:off x="270457" y="-206062"/>
            <a:ext cx="4365938" cy="6053070"/>
          </a:xfrm>
          <a:prstGeom prst="round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b="1" dirty="0" smtClean="0">
                <a:solidFill>
                  <a:srgbClr val="FF0000"/>
                </a:solidFill>
              </a:rPr>
              <a:t>Theorem: Information lives in trees and not in relations</a:t>
            </a: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Proof:  </a:t>
            </a:r>
            <a:r>
              <a:rPr lang="en-US" dirty="0" smtClean="0">
                <a:solidFill>
                  <a:srgbClr val="003980"/>
                </a:solidFill>
              </a:rPr>
              <a:t>the Bible does not say « But of the two dimensional table of knowledge of good and evil … » </a:t>
            </a:r>
            <a:r>
              <a:rPr lang="en-US" dirty="0" smtClean="0">
                <a:solidFill>
                  <a:srgbClr val="FF0000"/>
                </a:solidFill>
              </a:rPr>
              <a:t>⁫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0" grpId="0" build="p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 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Hierarchical data model				60s</a:t>
            </a:r>
          </a:p>
          <a:p>
            <a:r>
              <a:rPr lang="en-US" dirty="0" smtClean="0"/>
              <a:t>Nested relations					80s</a:t>
            </a:r>
          </a:p>
          <a:p>
            <a:r>
              <a:rPr lang="en-US" dirty="0" smtClean="0"/>
              <a:t>Complex objects					early 90s</a:t>
            </a:r>
          </a:p>
          <a:p>
            <a:r>
              <a:rPr lang="en-US" dirty="0" smtClean="0"/>
              <a:t>Semistructured data &amp; unranked labeled trees		late 90s</a:t>
            </a:r>
          </a:p>
          <a:p>
            <a:r>
              <a:rPr lang="en-US" dirty="0" smtClean="0"/>
              <a:t>Unranked labeled ordered trees, aka XML		early 00s </a:t>
            </a:r>
          </a:p>
          <a:p>
            <a:r>
              <a:rPr lang="en-US" dirty="0" smtClean="0"/>
              <a:t>Evolving trees, aka Active XML			mid 00s</a:t>
            </a:r>
          </a:p>
          <a:p>
            <a:r>
              <a:rPr lang="en-US" dirty="0" smtClean="0"/>
              <a:t>Cycles							90s to now</a:t>
            </a:r>
          </a:p>
          <a:p>
            <a:r>
              <a:rPr lang="en-US" dirty="0" smtClean="0"/>
              <a:t>Conclusion</a:t>
            </a:r>
          </a:p>
          <a:p>
            <a:r>
              <a:rPr lang="en-US" dirty="0" smtClean="0"/>
              <a:t>						</a:t>
            </a:r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399245" y="1944710"/>
            <a:ext cx="8461419" cy="323259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dirty="0" smtClean="0"/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/>
              <a:t>More or less chronological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1498600"/>
            <a:ext cx="8458200" cy="4521200"/>
          </a:xfrm>
        </p:spPr>
        <p:txBody>
          <a:bodyPr/>
          <a:lstStyle/>
          <a:p>
            <a:r>
              <a:rPr lang="en-US" dirty="0" smtClean="0"/>
              <a:t>For lack of time, we will ignore IMS and the hierarchical model</a:t>
            </a:r>
          </a:p>
          <a:p>
            <a:pPr lvl="1"/>
            <a:r>
              <a:rPr lang="en-US" dirty="0" smtClean="0"/>
              <a:t>The language was purely navigational anyway</a:t>
            </a:r>
          </a:p>
          <a:p>
            <a:r>
              <a:rPr lang="en-US" dirty="0" smtClean="0"/>
              <a:t>We will also ignore early works such as </a:t>
            </a:r>
            <a:r>
              <a:rPr lang="en-US" dirty="0" err="1" smtClean="0"/>
              <a:t>Makinouchi</a:t>
            </a:r>
            <a:r>
              <a:rPr lang="en-US" dirty="0" smtClean="0"/>
              <a:t>, Jacobs or Hardgrave</a:t>
            </a:r>
          </a:p>
          <a:p>
            <a:endParaRPr lang="en-US" dirty="0" smtClean="0"/>
          </a:p>
          <a:p>
            <a:r>
              <a:rPr lang="en-US" dirty="0" smtClean="0"/>
              <a:t>We will start with N1NF</a:t>
            </a:r>
          </a:p>
          <a:p>
            <a:pPr lvl="1"/>
            <a:r>
              <a:rPr lang="en-US" dirty="0" smtClean="0"/>
              <a:t>François </a:t>
            </a:r>
            <a:r>
              <a:rPr lang="en-US" dirty="0" err="1" smtClean="0"/>
              <a:t>Bancilhon</a:t>
            </a:r>
            <a:r>
              <a:rPr lang="en-US" dirty="0" smtClean="0"/>
              <a:t> in France</a:t>
            </a:r>
          </a:p>
          <a:p>
            <a:pPr lvl="1"/>
            <a:r>
              <a:rPr lang="en-US" dirty="0" smtClean="0"/>
              <a:t>Hans </a:t>
            </a:r>
            <a:r>
              <a:rPr lang="en-US" dirty="0" err="1" smtClean="0"/>
              <a:t>Schek</a:t>
            </a:r>
            <a:r>
              <a:rPr lang="en-US" dirty="0" smtClean="0"/>
              <a:t> in Germany </a:t>
            </a:r>
          </a:p>
          <a:p>
            <a:pPr lvl="1"/>
            <a:r>
              <a:rPr lang="en-US" dirty="0" smtClean="0"/>
              <a:t>PhD thesis of Nicole </a:t>
            </a:r>
            <a:r>
              <a:rPr lang="en-US" dirty="0" err="1" smtClean="0"/>
              <a:t>Bidoit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Non-First-Normal-Form  		N1NF</a:t>
            </a:r>
            <a:endParaRPr lang="en-US" dirty="0"/>
          </a:p>
        </p:txBody>
      </p:sp>
      <p:graphicFrame>
        <p:nvGraphicFramePr>
          <p:cNvPr id="16" name="Espace réservé du contenu 15"/>
          <p:cNvGraphicFramePr>
            <a:graphicFrameLocks noGrp="1"/>
          </p:cNvGraphicFramePr>
          <p:nvPr>
            <p:ph idx="1"/>
          </p:nvPr>
        </p:nvGraphicFramePr>
        <p:xfrm>
          <a:off x="3619500" y="1493838"/>
          <a:ext cx="53721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0700"/>
                <a:gridCol w="1790700"/>
                <a:gridCol w="17907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Jaguar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Lulu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2CV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Mimi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Zaza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Prius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2651875"/>
            <a:ext cx="3438659" cy="342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à coins arrondis 12"/>
          <p:cNvSpPr/>
          <p:nvPr/>
        </p:nvSpPr>
        <p:spPr bwMode="auto">
          <a:xfrm>
            <a:off x="193183" y="2923504"/>
            <a:ext cx="2009104" cy="862885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/>
              <a:t>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 quarter 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on tables. Now what?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Rectangle à coins arrondis 14"/>
          <p:cNvSpPr/>
          <p:nvPr/>
        </p:nvSpPr>
        <p:spPr bwMode="auto">
          <a:xfrm>
            <a:off x="2485623" y="3940935"/>
            <a:ext cx="759853" cy="309093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/>
              <a:t>Trees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!</a:t>
            </a:r>
          </a:p>
        </p:txBody>
      </p:sp>
      <p:graphicFrame>
        <p:nvGraphicFramePr>
          <p:cNvPr id="17" name="Espace réservé du contenu 15"/>
          <p:cNvGraphicFramePr>
            <a:graphicFrameLocks/>
          </p:cNvGraphicFramePr>
          <p:nvPr/>
        </p:nvGraphicFramePr>
        <p:xfrm>
          <a:off x="3630230" y="1581864"/>
          <a:ext cx="5462253" cy="1818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0751"/>
                <a:gridCol w="1683915"/>
                <a:gridCol w="1957587"/>
              </a:tblGrid>
              <a:tr h="408386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</a:t>
                      </a:r>
                      <a:endParaRPr lang="en-US" dirty="0"/>
                    </a:p>
                  </a:txBody>
                  <a:tcPr/>
                </a:tc>
              </a:tr>
              <a:tr h="704886">
                <a:tc>
                  <a:txBody>
                    <a:bodyPr/>
                    <a:lstStyle/>
                    <a:p>
                      <a:r>
                        <a:rPr lang="en-US" dirty="0" smtClean="0"/>
                        <a:t>Alice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Toto</a:t>
                      </a:r>
                    </a:p>
                    <a:p>
                      <a:r>
                        <a:rPr lang="en-US" dirty="0" smtClean="0"/>
                        <a:t>Lulu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Jaguar</a:t>
                      </a:r>
                    </a:p>
                    <a:p>
                      <a:r>
                        <a:rPr lang="en-US" dirty="0" smtClean="0"/>
                        <a:t>2CV</a:t>
                      </a:r>
                    </a:p>
                  </a:txBody>
                  <a:tcPr/>
                </a:tc>
              </a:tr>
              <a:tr h="704886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Mimi</a:t>
                      </a:r>
                    </a:p>
                    <a:p>
                      <a:r>
                        <a:rPr lang="en-US" dirty="0" smtClean="0"/>
                        <a:t>Zaza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</a:p>
                    <a:p>
                      <a:r>
                        <a:rPr lang="en-US" dirty="0" err="1" smtClean="0"/>
                        <a:t>Prius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ZoneTexte 18"/>
          <p:cNvSpPr txBox="1"/>
          <p:nvPr/>
        </p:nvSpPr>
        <p:spPr>
          <a:xfrm>
            <a:off x="4113404" y="3863662"/>
            <a:ext cx="49664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Data would prefer to  </a:t>
            </a:r>
            <a:r>
              <a:rPr lang="en-US" dirty="0" smtClean="0"/>
              <a:t>live in infamous </a:t>
            </a:r>
            <a:endParaRPr lang="en-US" dirty="0" smtClean="0"/>
          </a:p>
          <a:p>
            <a:r>
              <a:rPr lang="en-US" dirty="0" smtClean="0"/>
              <a:t>	nested relations </a:t>
            </a:r>
          </a:p>
          <a:p>
            <a:r>
              <a:rPr lang="en-US" dirty="0" smtClean="0"/>
              <a:t>	aka V-relations</a:t>
            </a:r>
          </a:p>
          <a:p>
            <a:r>
              <a:rPr lang="en-US" dirty="0" smtClean="0"/>
              <a:t>	aka </a:t>
            </a:r>
            <a:r>
              <a:rPr lang="en-US" dirty="0" smtClean="0"/>
              <a:t>N1NF </a:t>
            </a:r>
            <a:r>
              <a:rPr lang="en-US" dirty="0" smtClean="0"/>
              <a:t>relations</a:t>
            </a:r>
          </a:p>
          <a:p>
            <a:r>
              <a:rPr lang="en-US" dirty="0" smtClean="0"/>
              <a:t>	aka NF2 relations</a:t>
            </a:r>
          </a:p>
          <a:p>
            <a:endParaRPr lang="en-US" i="1" dirty="0" smtClean="0"/>
          </a:p>
          <a:p>
            <a:endParaRPr lang="en-US" i="1" dirty="0" smtClean="0"/>
          </a:p>
        </p:txBody>
      </p:sp>
      <p:sp>
        <p:nvSpPr>
          <p:cNvPr id="22" name="ZoneTexte 21"/>
          <p:cNvSpPr txBox="1"/>
          <p:nvPr/>
        </p:nvSpPr>
        <p:spPr>
          <a:xfrm>
            <a:off x="4121231" y="3850780"/>
            <a:ext cx="3940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Data live in 1NF relations</a:t>
            </a:r>
            <a:endParaRPr lang="en-US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94718"/>
            <a:ext cx="3259547" cy="326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à coins arrondis 20"/>
          <p:cNvSpPr/>
          <p:nvPr/>
        </p:nvSpPr>
        <p:spPr bwMode="auto">
          <a:xfrm>
            <a:off x="1841676" y="4301546"/>
            <a:ext cx="1017433" cy="39924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smtClean="0"/>
              <a:t>DB101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devil is in the details</a:t>
            </a:r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V-relations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3"/>
          </p:nvPr>
        </p:nvSpPr>
        <p:spPr>
          <a:xfrm>
            <a:off x="7123112" y="1573749"/>
            <a:ext cx="1676331" cy="957415"/>
          </a:xfrm>
        </p:spPr>
        <p:txBody>
          <a:bodyPr/>
          <a:lstStyle/>
          <a:p>
            <a:r>
              <a:rPr lang="en-US" dirty="0" smtClean="0"/>
              <a:t>N1NF-relations</a:t>
            </a:r>
            <a:endParaRPr lang="en-US" dirty="0"/>
          </a:p>
        </p:txBody>
      </p:sp>
      <p:graphicFrame>
        <p:nvGraphicFramePr>
          <p:cNvPr id="13" name="Espace réservé du contenu 12"/>
          <p:cNvGraphicFramePr>
            <a:graphicFrameLocks noGrp="1"/>
          </p:cNvGraphicFramePr>
          <p:nvPr>
            <p:ph sz="quarter" idx="4"/>
          </p:nvPr>
        </p:nvGraphicFramePr>
        <p:xfrm>
          <a:off x="1979098" y="2279559"/>
          <a:ext cx="918648" cy="2639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324"/>
                <a:gridCol w="459324"/>
              </a:tblGrid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3951288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12" name="Espace réservé du contenu 7"/>
          <p:cNvGraphicFramePr>
            <a:graphicFrameLocks/>
          </p:cNvGraphicFramePr>
          <p:nvPr/>
        </p:nvGraphicFramePr>
        <p:xfrm>
          <a:off x="457202" y="2303665"/>
          <a:ext cx="1294326" cy="2358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1442"/>
                <a:gridCol w="431442"/>
                <a:gridCol w="431442"/>
              </a:tblGrid>
              <a:tr h="377358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 marL="170238" marR="170238"/>
                </a:tc>
              </a:tr>
              <a:tr h="66037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</a:tr>
              <a:tr h="660376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70238" marR="170238"/>
                </a:tc>
              </a:tr>
              <a:tr h="660376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</a:p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 marL="170238" marR="170238"/>
                </a:tc>
              </a:tr>
            </a:tbl>
          </a:graphicData>
        </a:graphic>
      </p:graphicFrame>
      <p:graphicFrame>
        <p:nvGraphicFramePr>
          <p:cNvPr id="14" name="Espace réservé du contenu 12"/>
          <p:cNvGraphicFramePr>
            <a:graphicFrameLocks/>
          </p:cNvGraphicFramePr>
          <p:nvPr/>
        </p:nvGraphicFramePr>
        <p:xfrm>
          <a:off x="3020140" y="2290292"/>
          <a:ext cx="918648" cy="1508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324"/>
                <a:gridCol w="459324"/>
              </a:tblGrid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Espace réservé du contenu 12"/>
          <p:cNvGraphicFramePr>
            <a:graphicFrameLocks/>
          </p:cNvGraphicFramePr>
          <p:nvPr/>
        </p:nvGraphicFramePr>
        <p:xfrm>
          <a:off x="4048312" y="2301023"/>
          <a:ext cx="459324" cy="1508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324"/>
              </a:tblGrid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7004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Espace réservé du contenu 7"/>
          <p:cNvGraphicFramePr>
            <a:graphicFrameLocks/>
          </p:cNvGraphicFramePr>
          <p:nvPr/>
        </p:nvGraphicFramePr>
        <p:xfrm>
          <a:off x="5155881" y="472714"/>
          <a:ext cx="1875982" cy="5225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991"/>
                <a:gridCol w="937991"/>
              </a:tblGrid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</a:tr>
              <a:tr h="478186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70238" marR="17023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70238" marR="170238"/>
                </a:tc>
              </a:tr>
            </a:tbl>
          </a:graphicData>
        </a:graphic>
      </p:graphicFrame>
      <p:sp>
        <p:nvSpPr>
          <p:cNvPr id="17" name="ZoneTexte 16"/>
          <p:cNvSpPr txBox="1"/>
          <p:nvPr/>
        </p:nvSpPr>
        <p:spPr>
          <a:xfrm>
            <a:off x="7109139" y="2730322"/>
            <a:ext cx="19351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is not a key</a:t>
            </a:r>
          </a:p>
          <a:p>
            <a:r>
              <a:rPr lang="en-US" dirty="0" smtClean="0"/>
              <a:t>The size is now possibly exponential </a:t>
            </a:r>
          </a:p>
          <a:p>
            <a:r>
              <a:rPr lang="en-US" dirty="0" smtClean="0"/>
              <a:t>in  the size of the domain</a:t>
            </a:r>
          </a:p>
          <a:p>
            <a:endParaRPr lang="en-US" dirty="0"/>
          </a:p>
        </p:txBody>
      </p:sp>
      <p:sp>
        <p:nvSpPr>
          <p:cNvPr id="18" name="ZoneTexte 17"/>
          <p:cNvSpPr txBox="1"/>
          <p:nvPr/>
        </p:nvSpPr>
        <p:spPr>
          <a:xfrm>
            <a:off x="437882" y="5009881"/>
            <a:ext cx="19976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 is a key</a:t>
            </a:r>
          </a:p>
          <a:p>
            <a:r>
              <a:rPr lang="en-US" dirty="0" smtClean="0"/>
              <a:t>No new power</a:t>
            </a:r>
          </a:p>
          <a:p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" name="Connecteur droit 180"/>
          <p:cNvCxnSpPr/>
          <p:nvPr/>
        </p:nvCxnSpPr>
        <p:spPr bwMode="auto">
          <a:xfrm>
            <a:off x="3515932" y="4314423"/>
            <a:ext cx="592429" cy="4121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object model </a:t>
            </a:r>
            <a:br>
              <a:rPr lang="en-US" dirty="0" smtClean="0"/>
            </a:br>
            <a:r>
              <a:rPr lang="en-US" dirty="0" smtClean="0"/>
              <a:t>tuple and set constructors used freely</a:t>
            </a:r>
            <a:endParaRPr lang="en-US" dirty="0"/>
          </a:p>
        </p:txBody>
      </p:sp>
      <p:cxnSp>
        <p:nvCxnSpPr>
          <p:cNvPr id="90" name="Connecteur droit 89"/>
          <p:cNvCxnSpPr>
            <a:stCxn id="16" idx="4"/>
          </p:cNvCxnSpPr>
          <p:nvPr/>
        </p:nvCxnSpPr>
        <p:spPr bwMode="auto">
          <a:xfrm rot="16200000" flipH="1">
            <a:off x="3375269" y="4096788"/>
            <a:ext cx="265193" cy="60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Connecteur droit 72"/>
          <p:cNvCxnSpPr>
            <a:endCxn id="12" idx="0"/>
          </p:cNvCxnSpPr>
          <p:nvPr/>
        </p:nvCxnSpPr>
        <p:spPr bwMode="auto">
          <a:xfrm rot="10800000" flipV="1">
            <a:off x="679547" y="4781514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Connecteur droit 74"/>
          <p:cNvCxnSpPr>
            <a:endCxn id="14" idx="0"/>
          </p:cNvCxnSpPr>
          <p:nvPr/>
        </p:nvCxnSpPr>
        <p:spPr bwMode="auto">
          <a:xfrm>
            <a:off x="1078361" y="4759100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cteur droit 67"/>
          <p:cNvCxnSpPr>
            <a:stCxn id="10" idx="4"/>
          </p:cNvCxnSpPr>
          <p:nvPr/>
        </p:nvCxnSpPr>
        <p:spPr bwMode="auto">
          <a:xfrm rot="5400000">
            <a:off x="951888" y="4132110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Connecteur droit 69"/>
          <p:cNvCxnSpPr/>
          <p:nvPr/>
        </p:nvCxnSpPr>
        <p:spPr bwMode="auto">
          <a:xfrm rot="16200000" flipH="1">
            <a:off x="926468" y="4548263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Connecteur droit 95"/>
          <p:cNvCxnSpPr>
            <a:endCxn id="16" idx="0"/>
          </p:cNvCxnSpPr>
          <p:nvPr/>
        </p:nvCxnSpPr>
        <p:spPr bwMode="auto">
          <a:xfrm>
            <a:off x="1365161" y="3219718"/>
            <a:ext cx="2139660" cy="500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Connecteur droit 93"/>
          <p:cNvCxnSpPr>
            <a:stCxn id="50" idx="1"/>
          </p:cNvCxnSpPr>
          <p:nvPr/>
        </p:nvCxnSpPr>
        <p:spPr bwMode="auto">
          <a:xfrm rot="10800000" flipV="1">
            <a:off x="2557864" y="4303180"/>
            <a:ext cx="823662" cy="38868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1" name="Groupe 50"/>
          <p:cNvGrpSpPr/>
          <p:nvPr/>
        </p:nvGrpSpPr>
        <p:grpSpPr>
          <a:xfrm>
            <a:off x="993104" y="4105439"/>
            <a:ext cx="300081" cy="369332"/>
            <a:chOff x="3580320" y="2125012"/>
            <a:chExt cx="423171" cy="424476"/>
          </a:xfrm>
        </p:grpSpPr>
        <p:sp>
          <p:nvSpPr>
            <p:cNvPr id="52" name="Ellipse 5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3" name="ZoneTexte 5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8" name="Groupe 37"/>
          <p:cNvGrpSpPr/>
          <p:nvPr/>
        </p:nvGrpSpPr>
        <p:grpSpPr>
          <a:xfrm>
            <a:off x="1251314" y="3022204"/>
            <a:ext cx="311303" cy="369332"/>
            <a:chOff x="1828794" y="2472741"/>
            <a:chExt cx="438996" cy="424476"/>
          </a:xfrm>
        </p:grpSpPr>
        <p:sp>
          <p:nvSpPr>
            <p:cNvPr id="5" name="Ellipse 4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57" name="Connecteur droit 56"/>
          <p:cNvCxnSpPr/>
          <p:nvPr/>
        </p:nvCxnSpPr>
        <p:spPr bwMode="auto">
          <a:xfrm rot="10800000" flipV="1">
            <a:off x="1351777" y="2943767"/>
            <a:ext cx="1132459" cy="1904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1143102" y="5718221"/>
            <a:ext cx="5450888" cy="386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" name="Ellipse 3"/>
          <p:cNvSpPr/>
          <p:nvPr/>
        </p:nvSpPr>
        <p:spPr bwMode="auto">
          <a:xfrm>
            <a:off x="2356378" y="226021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51860" y="37692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8602" y="435010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1018984" y="372257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579086" y="5177472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595828" y="575830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1344720" y="516439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1361463" y="57452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3404361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2130143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2146885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2904909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2921652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46715" y="3672140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25" name="ZoneTexte 24"/>
          <p:cNvSpPr txBox="1"/>
          <p:nvPr/>
        </p:nvSpPr>
        <p:spPr>
          <a:xfrm>
            <a:off x="1213839" y="367027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719149" y="510274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BMW</a:t>
            </a:r>
            <a:endParaRPr lang="en-US" sz="18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484783" y="5089669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2010</a:t>
            </a:r>
            <a:endParaRPr lang="en-US" sz="1800" dirty="0"/>
          </a:p>
        </p:txBody>
      </p:sp>
      <p:sp>
        <p:nvSpPr>
          <p:cNvPr id="28" name="ZoneTexte 27"/>
          <p:cNvSpPr txBox="1"/>
          <p:nvPr/>
        </p:nvSpPr>
        <p:spPr>
          <a:xfrm>
            <a:off x="2277815" y="5099006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Toto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067090" y="510834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M</a:t>
            </a:r>
            <a:endParaRPr lang="en-US" sz="18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574863" y="364971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Children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519264" y="22022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Families</a:t>
            </a:r>
          </a:p>
        </p:txBody>
      </p:sp>
      <p:grpSp>
        <p:nvGrpSpPr>
          <p:cNvPr id="34" name="Groupe 33"/>
          <p:cNvGrpSpPr/>
          <p:nvPr/>
        </p:nvGrpSpPr>
        <p:grpSpPr>
          <a:xfrm>
            <a:off x="2347239" y="2663621"/>
            <a:ext cx="300081" cy="369332"/>
            <a:chOff x="3580320" y="2125012"/>
            <a:chExt cx="423171" cy="424476"/>
          </a:xfrm>
        </p:grpSpPr>
        <p:sp>
          <p:nvSpPr>
            <p:cNvPr id="32" name="Ellipse 3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985508" y="4499510"/>
            <a:ext cx="311303" cy="369332"/>
            <a:chOff x="1828794" y="2472741"/>
            <a:chExt cx="438996" cy="424476"/>
          </a:xfrm>
        </p:grpSpPr>
        <p:sp>
          <p:nvSpPr>
            <p:cNvPr id="43" name="Ellipse 42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2436103" y="4508847"/>
            <a:ext cx="311303" cy="369332"/>
            <a:chOff x="1828794" y="2472741"/>
            <a:chExt cx="438996" cy="424476"/>
          </a:xfrm>
        </p:grpSpPr>
        <p:sp>
          <p:nvSpPr>
            <p:cNvPr id="46" name="Ellipse 45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48" name="Groupe 47"/>
          <p:cNvGrpSpPr/>
          <p:nvPr/>
        </p:nvGrpSpPr>
        <p:grpSpPr>
          <a:xfrm>
            <a:off x="3381526" y="4118514"/>
            <a:ext cx="300081" cy="369332"/>
            <a:chOff x="3580320" y="2125012"/>
            <a:chExt cx="423171" cy="424476"/>
          </a:xfrm>
        </p:grpSpPr>
        <p:sp>
          <p:nvSpPr>
            <p:cNvPr id="49" name="Ellipse 48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0" name="ZoneTexte 49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cxnSp>
        <p:nvCxnSpPr>
          <p:cNvPr id="55" name="Connecteur droit 54"/>
          <p:cNvCxnSpPr>
            <a:stCxn id="4" idx="4"/>
          </p:cNvCxnSpPr>
          <p:nvPr/>
        </p:nvCxnSpPr>
        <p:spPr bwMode="auto">
          <a:xfrm rot="16200000" flipH="1">
            <a:off x="2383619" y="2579963"/>
            <a:ext cx="156878" cy="104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Connecteur droit 58"/>
          <p:cNvCxnSpPr>
            <a:endCxn id="6" idx="0"/>
          </p:cNvCxnSpPr>
          <p:nvPr/>
        </p:nvCxnSpPr>
        <p:spPr bwMode="auto">
          <a:xfrm rot="10800000" flipV="1">
            <a:off x="152321" y="3313557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cteur droit 63"/>
          <p:cNvCxnSpPr>
            <a:stCxn id="6" idx="4"/>
            <a:endCxn id="9" idx="0"/>
          </p:cNvCxnSpPr>
          <p:nvPr/>
        </p:nvCxnSpPr>
        <p:spPr bwMode="auto">
          <a:xfrm rot="16200000" flipH="1">
            <a:off x="-6463" y="4174580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Connecteur droit 65"/>
          <p:cNvCxnSpPr>
            <a:endCxn id="10" idx="0"/>
          </p:cNvCxnSpPr>
          <p:nvPr/>
        </p:nvCxnSpPr>
        <p:spPr bwMode="auto">
          <a:xfrm rot="5400000">
            <a:off x="1019537" y="3358134"/>
            <a:ext cx="464353" cy="26453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Connecteur droit 76"/>
          <p:cNvCxnSpPr>
            <a:stCxn id="12" idx="4"/>
            <a:endCxn id="13" idx="0"/>
          </p:cNvCxnSpPr>
          <p:nvPr/>
        </p:nvCxnSpPr>
        <p:spPr bwMode="auto">
          <a:xfrm rot="16200000" flipH="1">
            <a:off x="520763" y="558278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Connecteur droit 79"/>
          <p:cNvCxnSpPr>
            <a:stCxn id="14" idx="4"/>
            <a:endCxn id="15" idx="0"/>
          </p:cNvCxnSpPr>
          <p:nvPr/>
        </p:nvCxnSpPr>
        <p:spPr bwMode="auto">
          <a:xfrm rot="16200000" flipH="1">
            <a:off x="1286397" y="5569707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Connecteur droit 81"/>
          <p:cNvCxnSpPr>
            <a:stCxn id="18" idx="4"/>
            <a:endCxn id="19" idx="0"/>
          </p:cNvCxnSpPr>
          <p:nvPr/>
        </p:nvCxnSpPr>
        <p:spPr bwMode="auto">
          <a:xfrm rot="16200000" flipH="1">
            <a:off x="2071820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Connecteur droit 83"/>
          <p:cNvCxnSpPr>
            <a:stCxn id="20" idx="4"/>
            <a:endCxn id="21" idx="0"/>
          </p:cNvCxnSpPr>
          <p:nvPr/>
        </p:nvCxnSpPr>
        <p:spPr bwMode="auto">
          <a:xfrm rot="16200000" flipH="1">
            <a:off x="2846587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endCxn id="18" idx="0"/>
          </p:cNvCxnSpPr>
          <p:nvPr/>
        </p:nvCxnSpPr>
        <p:spPr bwMode="auto">
          <a:xfrm rot="10800000" flipV="1">
            <a:off x="2230604" y="4803923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endCxn id="20" idx="0"/>
          </p:cNvCxnSpPr>
          <p:nvPr/>
        </p:nvCxnSpPr>
        <p:spPr bwMode="auto">
          <a:xfrm>
            <a:off x="2530466" y="4770305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>
            <a:endCxn id="120" idx="0"/>
          </p:cNvCxnSpPr>
          <p:nvPr/>
        </p:nvCxnSpPr>
        <p:spPr bwMode="auto">
          <a:xfrm rot="10800000" flipV="1">
            <a:off x="6207535" y="4779645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>
            <a:endCxn id="122" idx="0"/>
          </p:cNvCxnSpPr>
          <p:nvPr/>
        </p:nvCxnSpPr>
        <p:spPr bwMode="auto">
          <a:xfrm>
            <a:off x="6606349" y="4757232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Connecteur droit 105"/>
          <p:cNvCxnSpPr>
            <a:stCxn id="119" idx="4"/>
          </p:cNvCxnSpPr>
          <p:nvPr/>
        </p:nvCxnSpPr>
        <p:spPr bwMode="auto">
          <a:xfrm rot="5400000">
            <a:off x="6479875" y="4130242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/>
          <p:nvPr/>
        </p:nvCxnSpPr>
        <p:spPr bwMode="auto">
          <a:xfrm rot="16200000" flipH="1">
            <a:off x="6454455" y="4546394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8" name="Connecteur droit 107"/>
          <p:cNvCxnSpPr>
            <a:endCxn id="124" idx="5"/>
          </p:cNvCxnSpPr>
          <p:nvPr/>
        </p:nvCxnSpPr>
        <p:spPr bwMode="auto">
          <a:xfrm>
            <a:off x="6064253" y="3221182"/>
            <a:ext cx="2086550" cy="70808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10" name="Groupe 109"/>
          <p:cNvGrpSpPr/>
          <p:nvPr/>
        </p:nvGrpSpPr>
        <p:grpSpPr>
          <a:xfrm>
            <a:off x="6521092" y="4103570"/>
            <a:ext cx="300081" cy="369332"/>
            <a:chOff x="3580320" y="2125012"/>
            <a:chExt cx="423171" cy="424476"/>
          </a:xfrm>
        </p:grpSpPr>
        <p:sp>
          <p:nvSpPr>
            <p:cNvPr id="111" name="Ellipse 110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2" name="ZoneTexte 111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113" name="Groupe 112"/>
          <p:cNvGrpSpPr/>
          <p:nvPr/>
        </p:nvGrpSpPr>
        <p:grpSpPr>
          <a:xfrm>
            <a:off x="6064253" y="3020336"/>
            <a:ext cx="311303" cy="369332"/>
            <a:chOff x="1828794" y="2472741"/>
            <a:chExt cx="438996" cy="424476"/>
          </a:xfrm>
        </p:grpSpPr>
        <p:sp>
          <p:nvSpPr>
            <p:cNvPr id="114" name="Ellipse 113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5" name="ZoneTexte 11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16" name="Connecteur droit 115"/>
          <p:cNvCxnSpPr/>
          <p:nvPr/>
        </p:nvCxnSpPr>
        <p:spPr bwMode="auto">
          <a:xfrm>
            <a:off x="2458426" y="2959358"/>
            <a:ext cx="3749191" cy="2603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7" name="Ellipse 116"/>
          <p:cNvSpPr/>
          <p:nvPr/>
        </p:nvSpPr>
        <p:spPr bwMode="auto">
          <a:xfrm>
            <a:off x="4864799" y="37674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8" name="Ellipse 117"/>
          <p:cNvSpPr/>
          <p:nvPr/>
        </p:nvSpPr>
        <p:spPr bwMode="auto">
          <a:xfrm>
            <a:off x="4881542" y="434823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9" name="Ellipse 118"/>
          <p:cNvSpPr/>
          <p:nvPr/>
        </p:nvSpPr>
        <p:spPr bwMode="auto">
          <a:xfrm>
            <a:off x="6546972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0" name="Ellipse 119"/>
          <p:cNvSpPr/>
          <p:nvPr/>
        </p:nvSpPr>
        <p:spPr bwMode="auto">
          <a:xfrm>
            <a:off x="6107074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1" name="Ellipse 120"/>
          <p:cNvSpPr/>
          <p:nvPr/>
        </p:nvSpPr>
        <p:spPr bwMode="auto">
          <a:xfrm>
            <a:off x="6123816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2" name="Ellipse 121"/>
          <p:cNvSpPr/>
          <p:nvPr/>
        </p:nvSpPr>
        <p:spPr bwMode="auto">
          <a:xfrm>
            <a:off x="6872707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3" name="Ellipse 122"/>
          <p:cNvSpPr/>
          <p:nvPr/>
        </p:nvSpPr>
        <p:spPr bwMode="auto">
          <a:xfrm>
            <a:off x="6889450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9" name="ZoneTexte 128"/>
          <p:cNvSpPr txBox="1"/>
          <p:nvPr/>
        </p:nvSpPr>
        <p:spPr>
          <a:xfrm>
            <a:off x="5059654" y="3670271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130" name="ZoneTexte 129"/>
          <p:cNvSpPr txBox="1"/>
          <p:nvPr/>
        </p:nvSpPr>
        <p:spPr>
          <a:xfrm>
            <a:off x="6741827" y="366840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131" name="ZoneTexte 130"/>
          <p:cNvSpPr txBox="1"/>
          <p:nvPr/>
        </p:nvSpPr>
        <p:spPr>
          <a:xfrm>
            <a:off x="6247136" y="5100875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2CV</a:t>
            </a:r>
            <a:endParaRPr lang="en-US" sz="1800" dirty="0"/>
          </a:p>
        </p:txBody>
      </p:sp>
      <p:sp>
        <p:nvSpPr>
          <p:cNvPr id="132" name="ZoneTexte 131"/>
          <p:cNvSpPr txBox="1"/>
          <p:nvPr/>
        </p:nvSpPr>
        <p:spPr>
          <a:xfrm>
            <a:off x="7012771" y="5087800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1976</a:t>
            </a:r>
            <a:endParaRPr lang="en-US" sz="1800" dirty="0"/>
          </a:p>
        </p:txBody>
      </p:sp>
      <p:grpSp>
        <p:nvGrpSpPr>
          <p:cNvPr id="136" name="Groupe 135"/>
          <p:cNvGrpSpPr/>
          <p:nvPr/>
        </p:nvGrpSpPr>
        <p:grpSpPr>
          <a:xfrm>
            <a:off x="6513496" y="4497641"/>
            <a:ext cx="311303" cy="369332"/>
            <a:chOff x="1828794" y="2472741"/>
            <a:chExt cx="438996" cy="424476"/>
          </a:xfrm>
        </p:grpSpPr>
        <p:sp>
          <p:nvSpPr>
            <p:cNvPr id="137" name="Ellipse 136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8" name="ZoneTexte 137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45" name="Connecteur droit 144"/>
          <p:cNvCxnSpPr>
            <a:endCxn id="117" idx="0"/>
          </p:cNvCxnSpPr>
          <p:nvPr/>
        </p:nvCxnSpPr>
        <p:spPr bwMode="auto">
          <a:xfrm rot="10800000" flipV="1">
            <a:off x="4965261" y="3311688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Connecteur droit 145"/>
          <p:cNvCxnSpPr>
            <a:stCxn id="117" idx="4"/>
            <a:endCxn id="118" idx="0"/>
          </p:cNvCxnSpPr>
          <p:nvPr/>
        </p:nvCxnSpPr>
        <p:spPr bwMode="auto">
          <a:xfrm rot="16200000" flipH="1">
            <a:off x="4806476" y="417271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Connecteur droit 146"/>
          <p:cNvCxnSpPr>
            <a:stCxn id="115" idx="1"/>
            <a:endCxn id="119" idx="0"/>
          </p:cNvCxnSpPr>
          <p:nvPr/>
        </p:nvCxnSpPr>
        <p:spPr bwMode="auto">
          <a:xfrm rot="10800000" flipH="1" flipV="1">
            <a:off x="6064252" y="3205002"/>
            <a:ext cx="583179" cy="5157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Connecteur droit 147"/>
          <p:cNvCxnSpPr>
            <a:stCxn id="120" idx="4"/>
            <a:endCxn id="121" idx="0"/>
          </p:cNvCxnSpPr>
          <p:nvPr/>
        </p:nvCxnSpPr>
        <p:spPr bwMode="auto">
          <a:xfrm rot="16200000" flipH="1">
            <a:off x="6048751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Connecteur droit 148"/>
          <p:cNvCxnSpPr>
            <a:stCxn id="122" idx="4"/>
            <a:endCxn id="123" idx="0"/>
          </p:cNvCxnSpPr>
          <p:nvPr/>
        </p:nvCxnSpPr>
        <p:spPr bwMode="auto">
          <a:xfrm rot="16200000" flipH="1">
            <a:off x="6814384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56" name="Groupe 155"/>
          <p:cNvGrpSpPr/>
          <p:nvPr/>
        </p:nvGrpSpPr>
        <p:grpSpPr>
          <a:xfrm>
            <a:off x="7658135" y="3647842"/>
            <a:ext cx="1489883" cy="2381961"/>
            <a:chOff x="7125273" y="3502838"/>
            <a:chExt cx="1742511" cy="2518245"/>
          </a:xfrm>
        </p:grpSpPr>
        <p:cxnSp>
          <p:nvCxnSpPr>
            <p:cNvPr id="103" name="Connecteur droit 102"/>
            <p:cNvCxnSpPr>
              <a:stCxn id="124" idx="4"/>
            </p:cNvCxnSpPr>
            <p:nvPr/>
          </p:nvCxnSpPr>
          <p:spPr bwMode="auto">
            <a:xfrm rot="16200000" flipH="1">
              <a:off x="7481776" y="3975153"/>
              <a:ext cx="280366" cy="712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Connecteur droit 108"/>
            <p:cNvCxnSpPr/>
            <p:nvPr/>
          </p:nvCxnSpPr>
          <p:spPr bwMode="auto">
            <a:xfrm rot="5400000">
              <a:off x="7382658" y="4361758"/>
              <a:ext cx="48572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24" name="Ellipse 123"/>
            <p:cNvSpPr/>
            <p:nvPr/>
          </p:nvSpPr>
          <p:spPr bwMode="auto">
            <a:xfrm>
              <a:off x="7500904" y="3577899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5" name="Ellipse 124"/>
            <p:cNvSpPr/>
            <p:nvPr/>
          </p:nvSpPr>
          <p:spPr bwMode="auto">
            <a:xfrm>
              <a:off x="7125273" y="5116034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6" name="Ellipse 125"/>
            <p:cNvSpPr/>
            <p:nvPr/>
          </p:nvSpPr>
          <p:spPr bwMode="auto">
            <a:xfrm>
              <a:off x="7144854" y="5730103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7" name="Ellipse 126"/>
            <p:cNvSpPr/>
            <p:nvPr/>
          </p:nvSpPr>
          <p:spPr bwMode="auto">
            <a:xfrm>
              <a:off x="8031411" y="5102211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8" name="Ellipse 127"/>
            <p:cNvSpPr/>
            <p:nvPr/>
          </p:nvSpPr>
          <p:spPr bwMode="auto">
            <a:xfrm>
              <a:off x="8050993" y="5716280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3" name="ZoneTexte 132"/>
            <p:cNvSpPr txBox="1"/>
            <p:nvPr/>
          </p:nvSpPr>
          <p:spPr>
            <a:xfrm>
              <a:off x="7297985" y="5035055"/>
              <a:ext cx="860914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Name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Mimi</a:t>
              </a:r>
              <a:endParaRPr lang="en-US" sz="1800" dirty="0"/>
            </a:p>
          </p:txBody>
        </p:sp>
        <p:sp>
          <p:nvSpPr>
            <p:cNvPr id="134" name="ZoneTexte 133"/>
            <p:cNvSpPr txBox="1"/>
            <p:nvPr/>
          </p:nvSpPr>
          <p:spPr>
            <a:xfrm>
              <a:off x="8246846" y="5044925"/>
              <a:ext cx="620938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Sex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F</a:t>
              </a:r>
              <a:endParaRPr lang="en-US" sz="1800" dirty="0"/>
            </a:p>
          </p:txBody>
        </p:sp>
        <p:sp>
          <p:nvSpPr>
            <p:cNvPr id="135" name="ZoneTexte 134"/>
            <p:cNvSpPr txBox="1"/>
            <p:nvPr/>
          </p:nvSpPr>
          <p:spPr>
            <a:xfrm>
              <a:off x="7700317" y="3502838"/>
              <a:ext cx="1160884" cy="3904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Children</a:t>
              </a:r>
            </a:p>
          </p:txBody>
        </p:sp>
        <p:grpSp>
          <p:nvGrpSpPr>
            <p:cNvPr id="139" name="Groupe 138"/>
            <p:cNvGrpSpPr/>
            <p:nvPr/>
          </p:nvGrpSpPr>
          <p:grpSpPr>
            <a:xfrm>
              <a:off x="7483113" y="4411129"/>
              <a:ext cx="364089" cy="390463"/>
              <a:chOff x="1828794" y="2472741"/>
              <a:chExt cx="438996" cy="424476"/>
            </a:xfrm>
          </p:grpSpPr>
          <p:sp>
            <p:nvSpPr>
              <p:cNvPr id="140" name="Ellipse 139"/>
              <p:cNvSpPr/>
              <p:nvPr/>
            </p:nvSpPr>
            <p:spPr bwMode="auto">
              <a:xfrm>
                <a:off x="1852393" y="2573636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1" name="ZoneTexte 140"/>
              <p:cNvSpPr txBox="1"/>
              <p:nvPr/>
            </p:nvSpPr>
            <p:spPr>
              <a:xfrm>
                <a:off x="1828794" y="2472741"/>
                <a:ext cx="438996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sym typeface="Symbol"/>
                  </a:rPr>
                  <a:t></a:t>
                </a:r>
                <a:endParaRPr lang="en-US" sz="1800" dirty="0"/>
              </a:p>
            </p:txBody>
          </p:sp>
        </p:grpSp>
        <p:grpSp>
          <p:nvGrpSpPr>
            <p:cNvPr id="142" name="Groupe 141"/>
            <p:cNvGrpSpPr/>
            <p:nvPr/>
          </p:nvGrpSpPr>
          <p:grpSpPr>
            <a:xfrm>
              <a:off x="7474197" y="3998463"/>
              <a:ext cx="350964" cy="390463"/>
              <a:chOff x="3580320" y="2125012"/>
              <a:chExt cx="423171" cy="424476"/>
            </a:xfrm>
          </p:grpSpPr>
          <p:sp>
            <p:nvSpPr>
              <p:cNvPr id="143" name="Ellipse 142"/>
              <p:cNvSpPr/>
              <p:nvPr/>
            </p:nvSpPr>
            <p:spPr bwMode="auto">
              <a:xfrm>
                <a:off x="3603937" y="2161508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4" name="ZoneTexte 143"/>
              <p:cNvSpPr txBox="1"/>
              <p:nvPr/>
            </p:nvSpPr>
            <p:spPr>
              <a:xfrm>
                <a:off x="3580320" y="2125012"/>
                <a:ext cx="423171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*</a:t>
                </a:r>
                <a:endParaRPr lang="en-US" sz="1800" dirty="0"/>
              </a:p>
            </p:txBody>
          </p:sp>
        </p:grpSp>
        <p:cxnSp>
          <p:nvCxnSpPr>
            <p:cNvPr id="150" name="Connecteur droit 149"/>
            <p:cNvCxnSpPr>
              <a:stCxn id="125" idx="4"/>
              <a:endCxn id="126" idx="0"/>
            </p:cNvCxnSpPr>
            <p:nvPr/>
          </p:nvCxnSpPr>
          <p:spPr bwMode="auto">
            <a:xfrm rot="16200000" flipH="1">
              <a:off x="7075840" y="5543593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Connecteur droit 150"/>
            <p:cNvCxnSpPr>
              <a:stCxn id="127" idx="4"/>
              <a:endCxn id="128" idx="0"/>
            </p:cNvCxnSpPr>
            <p:nvPr/>
          </p:nvCxnSpPr>
          <p:spPr bwMode="auto">
            <a:xfrm rot="16200000" flipH="1">
              <a:off x="7981979" y="5529770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2" name="Connecteur droit 151"/>
            <p:cNvCxnSpPr>
              <a:endCxn id="125" idx="0"/>
            </p:cNvCxnSpPr>
            <p:nvPr/>
          </p:nvCxnSpPr>
          <p:spPr bwMode="auto">
            <a:xfrm rot="10800000" flipV="1">
              <a:off x="7242768" y="4723088"/>
              <a:ext cx="382752" cy="39294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3" name="Connecteur droit 152"/>
            <p:cNvCxnSpPr>
              <a:endCxn id="127" idx="0"/>
            </p:cNvCxnSpPr>
            <p:nvPr/>
          </p:nvCxnSpPr>
          <p:spPr bwMode="auto">
            <a:xfrm>
              <a:off x="7593476" y="4687548"/>
              <a:ext cx="555430" cy="41466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3" name="Ellipse 162"/>
          <p:cNvSpPr/>
          <p:nvPr/>
        </p:nvSpPr>
        <p:spPr bwMode="auto">
          <a:xfrm>
            <a:off x="3660596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4" name="Ellipse 163"/>
          <p:cNvSpPr/>
          <p:nvPr/>
        </p:nvSpPr>
        <p:spPr bwMode="auto">
          <a:xfrm>
            <a:off x="3677338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5" name="Ellipse 164"/>
          <p:cNvSpPr/>
          <p:nvPr/>
        </p:nvSpPr>
        <p:spPr bwMode="auto">
          <a:xfrm>
            <a:off x="4435362" y="517325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6" name="Ellipse 165"/>
          <p:cNvSpPr/>
          <p:nvPr/>
        </p:nvSpPr>
        <p:spPr bwMode="auto">
          <a:xfrm>
            <a:off x="4452105" y="5754096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7" name="ZoneTexte 166"/>
          <p:cNvSpPr txBox="1"/>
          <p:nvPr/>
        </p:nvSpPr>
        <p:spPr>
          <a:xfrm>
            <a:off x="3808268" y="5109737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Zaza</a:t>
            </a:r>
          </a:p>
        </p:txBody>
      </p:sp>
      <p:sp>
        <p:nvSpPr>
          <p:cNvPr id="168" name="ZoneTexte 167"/>
          <p:cNvSpPr txBox="1"/>
          <p:nvPr/>
        </p:nvSpPr>
        <p:spPr>
          <a:xfrm>
            <a:off x="4597543" y="511907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F</a:t>
            </a:r>
            <a:endParaRPr lang="en-US" sz="1800" dirty="0"/>
          </a:p>
        </p:txBody>
      </p:sp>
      <p:grpSp>
        <p:nvGrpSpPr>
          <p:cNvPr id="169" name="Groupe 168"/>
          <p:cNvGrpSpPr/>
          <p:nvPr/>
        </p:nvGrpSpPr>
        <p:grpSpPr>
          <a:xfrm>
            <a:off x="3966556" y="4519578"/>
            <a:ext cx="311303" cy="369332"/>
            <a:chOff x="1828794" y="2472741"/>
            <a:chExt cx="438996" cy="424476"/>
          </a:xfrm>
        </p:grpSpPr>
        <p:sp>
          <p:nvSpPr>
            <p:cNvPr id="170" name="Ellipse 169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71" name="ZoneTexte 170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72" name="Connecteur droit 171"/>
          <p:cNvCxnSpPr>
            <a:stCxn id="163" idx="4"/>
            <a:endCxn id="164" idx="0"/>
          </p:cNvCxnSpPr>
          <p:nvPr/>
        </p:nvCxnSpPr>
        <p:spPr bwMode="auto">
          <a:xfrm rot="16200000" flipH="1">
            <a:off x="3602273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Connecteur droit 172"/>
          <p:cNvCxnSpPr>
            <a:stCxn id="165" idx="4"/>
            <a:endCxn id="166" idx="0"/>
          </p:cNvCxnSpPr>
          <p:nvPr/>
        </p:nvCxnSpPr>
        <p:spPr bwMode="auto">
          <a:xfrm rot="16200000" flipH="1">
            <a:off x="4377040" y="5578569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Connecteur droit 173"/>
          <p:cNvCxnSpPr>
            <a:endCxn id="163" idx="0"/>
          </p:cNvCxnSpPr>
          <p:nvPr/>
        </p:nvCxnSpPr>
        <p:spPr bwMode="auto">
          <a:xfrm rot="10800000" flipV="1">
            <a:off x="3761057" y="4814654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Connecteur droit 174"/>
          <p:cNvCxnSpPr>
            <a:endCxn id="165" idx="0"/>
          </p:cNvCxnSpPr>
          <p:nvPr/>
        </p:nvCxnSpPr>
        <p:spPr bwMode="auto">
          <a:xfrm>
            <a:off x="4060919" y="4781036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logic and algebra for complex objects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Logic</a:t>
            </a:r>
            <a:r>
              <a:rPr lang="en-US" dirty="0" smtClean="0"/>
              <a:t>: main novelty is set variables – non first-order</a:t>
            </a:r>
          </a:p>
          <a:p>
            <a:r>
              <a:rPr lang="en-US" dirty="0" smtClean="0"/>
              <a:t>Example: </a:t>
            </a:r>
            <a:r>
              <a:rPr lang="en-US" dirty="0" err="1" smtClean="0"/>
              <a:t>AbouBanat</a:t>
            </a:r>
            <a:r>
              <a:rPr lang="en-US" dirty="0" smtClean="0"/>
              <a:t> Query</a:t>
            </a:r>
          </a:p>
          <a:p>
            <a:r>
              <a:rPr lang="en-US" dirty="0" smtClean="0"/>
              <a:t>{ </a:t>
            </a:r>
            <a:r>
              <a:rPr lang="en-US" dirty="0" err="1" smtClean="0"/>
              <a:t>T.Father</a:t>
            </a:r>
            <a:r>
              <a:rPr lang="en-US" dirty="0" smtClean="0"/>
              <a:t> </a:t>
            </a:r>
            <a:r>
              <a:rPr lang="en-US" dirty="0" smtClean="0"/>
              <a:t>| Families(T) </a:t>
            </a:r>
            <a:r>
              <a:rPr lang="en-US" dirty="0" smtClean="0">
                <a:sym typeface="Symbol"/>
              </a:rPr>
              <a:t> X  </a:t>
            </a:r>
            <a:r>
              <a:rPr lang="en-US" dirty="0" err="1" smtClean="0">
                <a:sym typeface="Symbol"/>
              </a:rPr>
              <a:t>T.Children</a:t>
            </a:r>
            <a:r>
              <a:rPr lang="en-US" dirty="0" smtClean="0">
                <a:sym typeface="Symbol"/>
              </a:rPr>
              <a:t> ( </a:t>
            </a:r>
            <a:r>
              <a:rPr lang="en-US" dirty="0" err="1" smtClean="0">
                <a:sym typeface="Symbol"/>
              </a:rPr>
              <a:t>X.Sex</a:t>
            </a:r>
            <a:r>
              <a:rPr lang="en-US" dirty="0" smtClean="0">
                <a:sym typeface="Symbol"/>
              </a:rPr>
              <a:t> = F ) }</a:t>
            </a:r>
          </a:p>
          <a:p>
            <a:endParaRPr lang="en-US" b="1" dirty="0" smtClean="0"/>
          </a:p>
          <a:p>
            <a:r>
              <a:rPr lang="en-US" b="1" dirty="0" smtClean="0"/>
              <a:t>Algebra</a:t>
            </a:r>
            <a:r>
              <a:rPr lang="en-US" dirty="0" smtClean="0"/>
              <a:t>: powerset operation, </a:t>
            </a:r>
            <a:r>
              <a:rPr lang="en-US" dirty="0" err="1" smtClean="0"/>
              <a:t>unnest</a:t>
            </a:r>
            <a:r>
              <a:rPr lang="en-US" dirty="0" smtClean="0"/>
              <a:t>/nest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Espace réservé du contenu 15"/>
          <p:cNvGraphicFramePr>
            <a:graphicFrameLocks/>
          </p:cNvGraphicFramePr>
          <p:nvPr/>
        </p:nvGraphicFramePr>
        <p:xfrm>
          <a:off x="127180" y="3760626"/>
          <a:ext cx="2873597" cy="1951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7866"/>
                <a:gridCol w="762554"/>
                <a:gridCol w="1153177"/>
              </a:tblGrid>
              <a:tr h="337702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</a:t>
                      </a:r>
                      <a:endParaRPr lang="en-US" dirty="0"/>
                    </a:p>
                  </a:txBody>
                  <a:tcPr/>
                </a:tc>
              </a:tr>
              <a:tr h="358637">
                <a:tc>
                  <a:txBody>
                    <a:bodyPr/>
                    <a:lstStyle/>
                    <a:p>
                      <a:r>
                        <a:rPr lang="en-US" dirty="0" smtClean="0"/>
                        <a:t>Alice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</a:txBody>
                  <a:tcPr/>
                </a:tc>
              </a:tr>
              <a:tr h="590979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Mimi</a:t>
                      </a:r>
                    </a:p>
                    <a:p>
                      <a:r>
                        <a:rPr lang="en-US" dirty="0" smtClean="0"/>
                        <a:t>Zaza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580124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Lulu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Prius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Espace réservé du contenu 15"/>
          <p:cNvGraphicFramePr>
            <a:graphicFrameLocks/>
          </p:cNvGraphicFramePr>
          <p:nvPr/>
        </p:nvGraphicFramePr>
        <p:xfrm>
          <a:off x="3164475" y="3758478"/>
          <a:ext cx="3004499" cy="1710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628"/>
                <a:gridCol w="880895"/>
                <a:gridCol w="1171976"/>
              </a:tblGrid>
              <a:tr h="330306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</a:t>
                      </a:r>
                      <a:endParaRPr lang="en-US" dirty="0"/>
                    </a:p>
                  </a:txBody>
                  <a:tcPr/>
                </a:tc>
              </a:tr>
              <a:tr h="486399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</a:p>
                  </a:txBody>
                  <a:tcPr/>
                </a:tc>
              </a:tr>
              <a:tr h="433085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Zaza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  <a:endParaRPr lang="en-US" dirty="0"/>
                    </a:p>
                  </a:txBody>
                  <a:tcPr/>
                </a:tc>
              </a:tr>
              <a:tr h="425131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Lulu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Prius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Espace réservé du contenu 15"/>
          <p:cNvGraphicFramePr>
            <a:graphicFrameLocks/>
          </p:cNvGraphicFramePr>
          <p:nvPr/>
        </p:nvGraphicFramePr>
        <p:xfrm>
          <a:off x="6297768" y="3769210"/>
          <a:ext cx="3013657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192"/>
                <a:gridCol w="926075"/>
                <a:gridCol w="1133390"/>
              </a:tblGrid>
              <a:tr h="330306">
                <a:tc>
                  <a:txBody>
                    <a:bodyPr/>
                    <a:lstStyle/>
                    <a:p>
                      <a:r>
                        <a:rPr lang="en-US" dirty="0" smtClean="0"/>
                        <a:t>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Car</a:t>
                      </a:r>
                      <a:endParaRPr lang="en-US" dirty="0"/>
                    </a:p>
                  </a:txBody>
                  <a:tcPr/>
                </a:tc>
              </a:tr>
              <a:tr h="486399">
                <a:tc>
                  <a:txBody>
                    <a:bodyPr/>
                    <a:lstStyle/>
                    <a:p>
                      <a:r>
                        <a:rPr lang="en-US" dirty="0" smtClean="0"/>
                        <a:t>Bob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Mimi</a:t>
                      </a:r>
                    </a:p>
                    <a:p>
                      <a:r>
                        <a:rPr lang="en-US" dirty="0" smtClean="0"/>
                        <a:t>Zaza</a:t>
                      </a:r>
                    </a:p>
                    <a:p>
                      <a:r>
                        <a:rPr lang="en-US" dirty="0" smtClean="0"/>
                        <a:t>Lulu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Mustang</a:t>
                      </a:r>
                    </a:p>
                    <a:p>
                      <a:r>
                        <a:rPr lang="en-US" dirty="0" err="1" smtClean="0"/>
                        <a:t>Prius</a:t>
                      </a:r>
                      <a:endParaRPr lang="en-US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Equivalence theorem: algebra and logic have same expressive power</a:t>
            </a:r>
          </a:p>
          <a:p>
            <a:endParaRPr lang="en-US" dirty="0" smtClean="0"/>
          </a:p>
          <a:p>
            <a:r>
              <a:rPr lang="en-US" dirty="0" smtClean="0"/>
              <a:t>Remark: one can compute TC using algebra/logic (</a:t>
            </a:r>
            <a:r>
              <a:rPr lang="en-US" dirty="0" err="1" smtClean="0"/>
              <a:t>waoh</a:t>
            </a:r>
            <a:r>
              <a:rPr lang="en-US" dirty="0" smtClean="0"/>
              <a:t>! Cool!)  </a:t>
            </a:r>
          </a:p>
          <a:p>
            <a:r>
              <a:rPr lang="en-US" dirty="0" smtClean="0"/>
              <a:t>Also studied: </a:t>
            </a:r>
            <a:r>
              <a:rPr lang="en-US" dirty="0" err="1" smtClean="0"/>
              <a:t>fixpoint</a:t>
            </a:r>
            <a:r>
              <a:rPr lang="en-US" dirty="0" smtClean="0"/>
              <a:t>, datalog, while… </a:t>
            </a:r>
          </a:p>
          <a:p>
            <a:endParaRPr lang="en-US" dirty="0" smtClean="0"/>
          </a:p>
          <a:p>
            <a:r>
              <a:rPr lang="en-US" dirty="0" smtClean="0"/>
              <a:t>Complexity:  each new level of nesting introduces one more exponential</a:t>
            </a:r>
          </a:p>
          <a:p>
            <a:endParaRPr lang="en-US" dirty="0" smtClean="0"/>
          </a:p>
          <a:p>
            <a:r>
              <a:rPr lang="en-US" dirty="0" smtClean="0"/>
              <a:t>Need to control the use of powerset</a:t>
            </a:r>
            <a:endParaRPr lang="en-US" baseline="30000" dirty="0" smtClean="0"/>
          </a:p>
          <a:p>
            <a:endParaRPr lang="en-US" baseline="30000" dirty="0" smtClean="0"/>
          </a:p>
          <a:p>
            <a:endParaRPr lang="en-US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2910632" y="4752305"/>
            <a:ext cx="1313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         </a:t>
            </a:r>
            <a:r>
              <a:rPr lang="en-US" dirty="0" smtClean="0"/>
              <a:t>2</a:t>
            </a:r>
            <a:r>
              <a:rPr lang="en-US" baseline="30000" dirty="0" smtClean="0"/>
              <a:t>     </a:t>
            </a:r>
            <a:endParaRPr lang="en-US" dirty="0"/>
          </a:p>
        </p:txBody>
      </p:sp>
      <p:sp>
        <p:nvSpPr>
          <p:cNvPr id="5" name="ZoneTexte 4"/>
          <p:cNvSpPr txBox="1"/>
          <p:nvPr/>
        </p:nvSpPr>
        <p:spPr>
          <a:xfrm>
            <a:off x="3747758" y="4713668"/>
            <a:ext cx="40908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dirty="0" smtClean="0"/>
              <a:t>2</a:t>
            </a:r>
            <a:r>
              <a:rPr lang="en-US" sz="2100" baseline="30000" dirty="0" smtClean="0"/>
              <a:t>n</a:t>
            </a:r>
            <a:endParaRPr lang="en-US" sz="2100" dirty="0"/>
          </a:p>
        </p:txBody>
      </p:sp>
      <p:sp>
        <p:nvSpPr>
          <p:cNvPr id="6" name="ZoneTexte 5"/>
          <p:cNvSpPr txBox="1"/>
          <p:nvPr/>
        </p:nvSpPr>
        <p:spPr>
          <a:xfrm>
            <a:off x="4417459" y="4765183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…. 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" name="Connecteur droit 180"/>
          <p:cNvCxnSpPr/>
          <p:nvPr/>
        </p:nvCxnSpPr>
        <p:spPr bwMode="auto">
          <a:xfrm>
            <a:off x="3515932" y="4314423"/>
            <a:ext cx="592429" cy="4121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85800" y="412128"/>
            <a:ext cx="8299450" cy="1143000"/>
          </a:xfrm>
        </p:spPr>
        <p:txBody>
          <a:bodyPr/>
          <a:lstStyle/>
          <a:p>
            <a:r>
              <a:rPr lang="en-US" dirty="0" smtClean="0"/>
              <a:t>From complex objects to </a:t>
            </a:r>
            <a:r>
              <a:rPr lang="en-US" dirty="0" smtClean="0"/>
              <a:t>semistructured data</a:t>
            </a:r>
            <a:endParaRPr lang="en-US" dirty="0"/>
          </a:p>
        </p:txBody>
      </p:sp>
      <p:cxnSp>
        <p:nvCxnSpPr>
          <p:cNvPr id="90" name="Connecteur droit 89"/>
          <p:cNvCxnSpPr>
            <a:stCxn id="16" idx="4"/>
          </p:cNvCxnSpPr>
          <p:nvPr/>
        </p:nvCxnSpPr>
        <p:spPr bwMode="auto">
          <a:xfrm rot="16200000" flipH="1">
            <a:off x="3375269" y="4096788"/>
            <a:ext cx="265193" cy="60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Connecteur droit 72"/>
          <p:cNvCxnSpPr>
            <a:endCxn id="12" idx="0"/>
          </p:cNvCxnSpPr>
          <p:nvPr/>
        </p:nvCxnSpPr>
        <p:spPr bwMode="auto">
          <a:xfrm rot="10800000" flipV="1">
            <a:off x="679547" y="4781514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Connecteur droit 74"/>
          <p:cNvCxnSpPr>
            <a:endCxn id="14" idx="0"/>
          </p:cNvCxnSpPr>
          <p:nvPr/>
        </p:nvCxnSpPr>
        <p:spPr bwMode="auto">
          <a:xfrm>
            <a:off x="1078361" y="4759100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cteur droit 67"/>
          <p:cNvCxnSpPr>
            <a:stCxn id="10" idx="4"/>
          </p:cNvCxnSpPr>
          <p:nvPr/>
        </p:nvCxnSpPr>
        <p:spPr bwMode="auto">
          <a:xfrm rot="5400000">
            <a:off x="951888" y="4132110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Connecteur droit 69"/>
          <p:cNvCxnSpPr/>
          <p:nvPr/>
        </p:nvCxnSpPr>
        <p:spPr bwMode="auto">
          <a:xfrm rot="16200000" flipH="1">
            <a:off x="926468" y="4548263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Connecteur droit 95"/>
          <p:cNvCxnSpPr>
            <a:endCxn id="16" idx="0"/>
          </p:cNvCxnSpPr>
          <p:nvPr/>
        </p:nvCxnSpPr>
        <p:spPr bwMode="auto">
          <a:xfrm>
            <a:off x="1365161" y="3219718"/>
            <a:ext cx="2139660" cy="500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Connecteur droit 93"/>
          <p:cNvCxnSpPr>
            <a:stCxn id="50" idx="1"/>
          </p:cNvCxnSpPr>
          <p:nvPr/>
        </p:nvCxnSpPr>
        <p:spPr bwMode="auto">
          <a:xfrm rot="10800000" flipV="1">
            <a:off x="2557864" y="4303180"/>
            <a:ext cx="823662" cy="38868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e 50"/>
          <p:cNvGrpSpPr/>
          <p:nvPr/>
        </p:nvGrpSpPr>
        <p:grpSpPr>
          <a:xfrm>
            <a:off x="993104" y="4105439"/>
            <a:ext cx="300081" cy="369332"/>
            <a:chOff x="3580320" y="2125012"/>
            <a:chExt cx="423171" cy="424476"/>
          </a:xfrm>
        </p:grpSpPr>
        <p:sp>
          <p:nvSpPr>
            <p:cNvPr id="52" name="Ellipse 5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3" name="ZoneTexte 5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" name="Groupe 37"/>
          <p:cNvGrpSpPr/>
          <p:nvPr/>
        </p:nvGrpSpPr>
        <p:grpSpPr>
          <a:xfrm>
            <a:off x="1251314" y="3022204"/>
            <a:ext cx="311303" cy="369332"/>
            <a:chOff x="1828794" y="2472741"/>
            <a:chExt cx="438996" cy="424476"/>
          </a:xfrm>
        </p:grpSpPr>
        <p:sp>
          <p:nvSpPr>
            <p:cNvPr id="5" name="Ellipse 4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57" name="Connecteur droit 56"/>
          <p:cNvCxnSpPr/>
          <p:nvPr/>
        </p:nvCxnSpPr>
        <p:spPr bwMode="auto">
          <a:xfrm rot="10800000" flipV="1">
            <a:off x="1351777" y="2943767"/>
            <a:ext cx="1132459" cy="1904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1143102" y="5718221"/>
            <a:ext cx="5450888" cy="386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" name="Ellipse 3"/>
          <p:cNvSpPr/>
          <p:nvPr/>
        </p:nvSpPr>
        <p:spPr bwMode="auto">
          <a:xfrm>
            <a:off x="2356378" y="226021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51860" y="37692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8602" y="435010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1018984" y="372257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579086" y="5177472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595828" y="575830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1344720" y="516439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1361463" y="57452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3404361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2130143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2146885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2904909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2921652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46715" y="3672140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25" name="ZoneTexte 24"/>
          <p:cNvSpPr txBox="1"/>
          <p:nvPr/>
        </p:nvSpPr>
        <p:spPr>
          <a:xfrm>
            <a:off x="1213839" y="367027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719149" y="510274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BMW</a:t>
            </a:r>
            <a:endParaRPr lang="en-US" sz="18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484783" y="5089669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2010</a:t>
            </a:r>
            <a:endParaRPr lang="en-US" sz="1800" dirty="0"/>
          </a:p>
        </p:txBody>
      </p:sp>
      <p:sp>
        <p:nvSpPr>
          <p:cNvPr id="28" name="ZoneTexte 27"/>
          <p:cNvSpPr txBox="1"/>
          <p:nvPr/>
        </p:nvSpPr>
        <p:spPr>
          <a:xfrm>
            <a:off x="2277815" y="5099006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Toto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067090" y="510834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M</a:t>
            </a:r>
            <a:endParaRPr lang="en-US" sz="18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574863" y="364971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Children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519264" y="22022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Families</a:t>
            </a:r>
          </a:p>
        </p:txBody>
      </p:sp>
      <p:grpSp>
        <p:nvGrpSpPr>
          <p:cNvPr id="8" name="Groupe 33"/>
          <p:cNvGrpSpPr/>
          <p:nvPr/>
        </p:nvGrpSpPr>
        <p:grpSpPr>
          <a:xfrm>
            <a:off x="2347239" y="2663621"/>
            <a:ext cx="300081" cy="369332"/>
            <a:chOff x="3580320" y="2125012"/>
            <a:chExt cx="423171" cy="424476"/>
          </a:xfrm>
        </p:grpSpPr>
        <p:sp>
          <p:nvSpPr>
            <p:cNvPr id="32" name="Ellipse 3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11" name="Groupe 41"/>
          <p:cNvGrpSpPr/>
          <p:nvPr/>
        </p:nvGrpSpPr>
        <p:grpSpPr>
          <a:xfrm>
            <a:off x="985508" y="4499510"/>
            <a:ext cx="311303" cy="369332"/>
            <a:chOff x="1828794" y="2472741"/>
            <a:chExt cx="438996" cy="424476"/>
          </a:xfrm>
        </p:grpSpPr>
        <p:sp>
          <p:nvSpPr>
            <p:cNvPr id="43" name="Ellipse 42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17" name="Groupe 44"/>
          <p:cNvGrpSpPr/>
          <p:nvPr/>
        </p:nvGrpSpPr>
        <p:grpSpPr>
          <a:xfrm>
            <a:off x="2436103" y="4508847"/>
            <a:ext cx="311303" cy="369332"/>
            <a:chOff x="1828794" y="2472741"/>
            <a:chExt cx="438996" cy="424476"/>
          </a:xfrm>
        </p:grpSpPr>
        <p:sp>
          <p:nvSpPr>
            <p:cNvPr id="46" name="Ellipse 45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22" name="Groupe 47"/>
          <p:cNvGrpSpPr/>
          <p:nvPr/>
        </p:nvGrpSpPr>
        <p:grpSpPr>
          <a:xfrm>
            <a:off x="3381526" y="4118514"/>
            <a:ext cx="300081" cy="369332"/>
            <a:chOff x="3580320" y="2125012"/>
            <a:chExt cx="423171" cy="424476"/>
          </a:xfrm>
        </p:grpSpPr>
        <p:sp>
          <p:nvSpPr>
            <p:cNvPr id="49" name="Ellipse 48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0" name="ZoneTexte 49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cxnSp>
        <p:nvCxnSpPr>
          <p:cNvPr id="55" name="Connecteur droit 54"/>
          <p:cNvCxnSpPr>
            <a:stCxn id="4" idx="4"/>
          </p:cNvCxnSpPr>
          <p:nvPr/>
        </p:nvCxnSpPr>
        <p:spPr bwMode="auto">
          <a:xfrm rot="16200000" flipH="1">
            <a:off x="2383619" y="2579963"/>
            <a:ext cx="156878" cy="104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Connecteur droit 58"/>
          <p:cNvCxnSpPr>
            <a:endCxn id="6" idx="0"/>
          </p:cNvCxnSpPr>
          <p:nvPr/>
        </p:nvCxnSpPr>
        <p:spPr bwMode="auto">
          <a:xfrm rot="10800000" flipV="1">
            <a:off x="152321" y="3313557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cteur droit 63"/>
          <p:cNvCxnSpPr>
            <a:stCxn id="6" idx="4"/>
            <a:endCxn id="9" idx="0"/>
          </p:cNvCxnSpPr>
          <p:nvPr/>
        </p:nvCxnSpPr>
        <p:spPr bwMode="auto">
          <a:xfrm rot="16200000" flipH="1">
            <a:off x="-6463" y="4174580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Connecteur droit 65"/>
          <p:cNvCxnSpPr>
            <a:endCxn id="10" idx="0"/>
          </p:cNvCxnSpPr>
          <p:nvPr/>
        </p:nvCxnSpPr>
        <p:spPr bwMode="auto">
          <a:xfrm rot="5400000">
            <a:off x="1019537" y="3358134"/>
            <a:ext cx="464353" cy="26453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Connecteur droit 76"/>
          <p:cNvCxnSpPr>
            <a:stCxn id="12" idx="4"/>
            <a:endCxn id="13" idx="0"/>
          </p:cNvCxnSpPr>
          <p:nvPr/>
        </p:nvCxnSpPr>
        <p:spPr bwMode="auto">
          <a:xfrm rot="16200000" flipH="1">
            <a:off x="520763" y="558278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Connecteur droit 79"/>
          <p:cNvCxnSpPr>
            <a:stCxn id="14" idx="4"/>
            <a:endCxn id="15" idx="0"/>
          </p:cNvCxnSpPr>
          <p:nvPr/>
        </p:nvCxnSpPr>
        <p:spPr bwMode="auto">
          <a:xfrm rot="16200000" flipH="1">
            <a:off x="1286397" y="5569707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Connecteur droit 81"/>
          <p:cNvCxnSpPr>
            <a:stCxn id="18" idx="4"/>
            <a:endCxn id="19" idx="0"/>
          </p:cNvCxnSpPr>
          <p:nvPr/>
        </p:nvCxnSpPr>
        <p:spPr bwMode="auto">
          <a:xfrm rot="16200000" flipH="1">
            <a:off x="2071820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Connecteur droit 83"/>
          <p:cNvCxnSpPr>
            <a:stCxn id="20" idx="4"/>
            <a:endCxn id="21" idx="0"/>
          </p:cNvCxnSpPr>
          <p:nvPr/>
        </p:nvCxnSpPr>
        <p:spPr bwMode="auto">
          <a:xfrm rot="16200000" flipH="1">
            <a:off x="2846587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endCxn id="18" idx="0"/>
          </p:cNvCxnSpPr>
          <p:nvPr/>
        </p:nvCxnSpPr>
        <p:spPr bwMode="auto">
          <a:xfrm rot="10800000" flipV="1">
            <a:off x="2230604" y="4803923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endCxn id="20" idx="0"/>
          </p:cNvCxnSpPr>
          <p:nvPr/>
        </p:nvCxnSpPr>
        <p:spPr bwMode="auto">
          <a:xfrm>
            <a:off x="2530466" y="4770305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>
            <a:endCxn id="120" idx="0"/>
          </p:cNvCxnSpPr>
          <p:nvPr/>
        </p:nvCxnSpPr>
        <p:spPr bwMode="auto">
          <a:xfrm rot="10800000" flipV="1">
            <a:off x="6207535" y="4779645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>
            <a:endCxn id="122" idx="0"/>
          </p:cNvCxnSpPr>
          <p:nvPr/>
        </p:nvCxnSpPr>
        <p:spPr bwMode="auto">
          <a:xfrm>
            <a:off x="6606349" y="4757232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Connecteur droit 105"/>
          <p:cNvCxnSpPr>
            <a:stCxn id="119" idx="4"/>
          </p:cNvCxnSpPr>
          <p:nvPr/>
        </p:nvCxnSpPr>
        <p:spPr bwMode="auto">
          <a:xfrm rot="5400000">
            <a:off x="6479875" y="4130242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/>
          <p:nvPr/>
        </p:nvCxnSpPr>
        <p:spPr bwMode="auto">
          <a:xfrm rot="16200000" flipH="1">
            <a:off x="6454455" y="4546394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8" name="Connecteur droit 107"/>
          <p:cNvCxnSpPr>
            <a:endCxn id="124" idx="5"/>
          </p:cNvCxnSpPr>
          <p:nvPr/>
        </p:nvCxnSpPr>
        <p:spPr bwMode="auto">
          <a:xfrm>
            <a:off x="6064253" y="3221182"/>
            <a:ext cx="2086550" cy="70808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4" name="Groupe 109"/>
          <p:cNvGrpSpPr/>
          <p:nvPr/>
        </p:nvGrpSpPr>
        <p:grpSpPr>
          <a:xfrm>
            <a:off x="6521092" y="4103570"/>
            <a:ext cx="300081" cy="369332"/>
            <a:chOff x="3580320" y="2125012"/>
            <a:chExt cx="423171" cy="424476"/>
          </a:xfrm>
        </p:grpSpPr>
        <p:sp>
          <p:nvSpPr>
            <p:cNvPr id="111" name="Ellipse 110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2" name="ZoneTexte 111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4" name="Groupe 112"/>
          <p:cNvGrpSpPr/>
          <p:nvPr/>
        </p:nvGrpSpPr>
        <p:grpSpPr>
          <a:xfrm>
            <a:off x="6064253" y="3020336"/>
            <a:ext cx="311303" cy="369332"/>
            <a:chOff x="1828794" y="2472741"/>
            <a:chExt cx="438996" cy="424476"/>
          </a:xfrm>
        </p:grpSpPr>
        <p:sp>
          <p:nvSpPr>
            <p:cNvPr id="114" name="Ellipse 113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5" name="ZoneTexte 11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16" name="Connecteur droit 115"/>
          <p:cNvCxnSpPr/>
          <p:nvPr/>
        </p:nvCxnSpPr>
        <p:spPr bwMode="auto">
          <a:xfrm>
            <a:off x="2458426" y="2959358"/>
            <a:ext cx="3749191" cy="2603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7" name="Ellipse 116"/>
          <p:cNvSpPr/>
          <p:nvPr/>
        </p:nvSpPr>
        <p:spPr bwMode="auto">
          <a:xfrm>
            <a:off x="4864799" y="37674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8" name="Ellipse 117"/>
          <p:cNvSpPr/>
          <p:nvPr/>
        </p:nvSpPr>
        <p:spPr bwMode="auto">
          <a:xfrm>
            <a:off x="4881542" y="434823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9" name="Ellipse 118"/>
          <p:cNvSpPr/>
          <p:nvPr/>
        </p:nvSpPr>
        <p:spPr bwMode="auto">
          <a:xfrm>
            <a:off x="6546972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0" name="Ellipse 119"/>
          <p:cNvSpPr/>
          <p:nvPr/>
        </p:nvSpPr>
        <p:spPr bwMode="auto">
          <a:xfrm>
            <a:off x="6107074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1" name="Ellipse 120"/>
          <p:cNvSpPr/>
          <p:nvPr/>
        </p:nvSpPr>
        <p:spPr bwMode="auto">
          <a:xfrm>
            <a:off x="6123816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2" name="Ellipse 121"/>
          <p:cNvSpPr/>
          <p:nvPr/>
        </p:nvSpPr>
        <p:spPr bwMode="auto">
          <a:xfrm>
            <a:off x="6872707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3" name="Ellipse 122"/>
          <p:cNvSpPr/>
          <p:nvPr/>
        </p:nvSpPr>
        <p:spPr bwMode="auto">
          <a:xfrm>
            <a:off x="6889450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9" name="ZoneTexte 128"/>
          <p:cNvSpPr txBox="1"/>
          <p:nvPr/>
        </p:nvSpPr>
        <p:spPr>
          <a:xfrm>
            <a:off x="5059654" y="3670271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130" name="ZoneTexte 129"/>
          <p:cNvSpPr txBox="1"/>
          <p:nvPr/>
        </p:nvSpPr>
        <p:spPr>
          <a:xfrm>
            <a:off x="6741827" y="366840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131" name="ZoneTexte 130"/>
          <p:cNvSpPr txBox="1"/>
          <p:nvPr/>
        </p:nvSpPr>
        <p:spPr>
          <a:xfrm>
            <a:off x="6247136" y="5100875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2CV</a:t>
            </a:r>
            <a:endParaRPr lang="en-US" sz="1800" dirty="0"/>
          </a:p>
        </p:txBody>
      </p:sp>
      <p:sp>
        <p:nvSpPr>
          <p:cNvPr id="132" name="ZoneTexte 131"/>
          <p:cNvSpPr txBox="1"/>
          <p:nvPr/>
        </p:nvSpPr>
        <p:spPr>
          <a:xfrm>
            <a:off x="7012771" y="5087800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1976</a:t>
            </a:r>
            <a:endParaRPr lang="en-US" sz="1800" dirty="0"/>
          </a:p>
        </p:txBody>
      </p:sp>
      <p:grpSp>
        <p:nvGrpSpPr>
          <p:cNvPr id="36" name="Groupe 135"/>
          <p:cNvGrpSpPr/>
          <p:nvPr/>
        </p:nvGrpSpPr>
        <p:grpSpPr>
          <a:xfrm>
            <a:off x="6513496" y="4497641"/>
            <a:ext cx="311303" cy="369332"/>
            <a:chOff x="1828794" y="2472741"/>
            <a:chExt cx="438996" cy="424476"/>
          </a:xfrm>
        </p:grpSpPr>
        <p:sp>
          <p:nvSpPr>
            <p:cNvPr id="137" name="Ellipse 136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8" name="ZoneTexte 137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45" name="Connecteur droit 144"/>
          <p:cNvCxnSpPr>
            <a:endCxn id="117" idx="0"/>
          </p:cNvCxnSpPr>
          <p:nvPr/>
        </p:nvCxnSpPr>
        <p:spPr bwMode="auto">
          <a:xfrm rot="10800000" flipV="1">
            <a:off x="4965261" y="3311688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Connecteur droit 145"/>
          <p:cNvCxnSpPr>
            <a:stCxn id="117" idx="4"/>
            <a:endCxn id="118" idx="0"/>
          </p:cNvCxnSpPr>
          <p:nvPr/>
        </p:nvCxnSpPr>
        <p:spPr bwMode="auto">
          <a:xfrm rot="16200000" flipH="1">
            <a:off x="4806476" y="417271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Connecteur droit 146"/>
          <p:cNvCxnSpPr>
            <a:stCxn id="115" idx="1"/>
            <a:endCxn id="119" idx="0"/>
          </p:cNvCxnSpPr>
          <p:nvPr/>
        </p:nvCxnSpPr>
        <p:spPr bwMode="auto">
          <a:xfrm rot="10800000" flipH="1" flipV="1">
            <a:off x="6064252" y="3205002"/>
            <a:ext cx="583179" cy="5157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Connecteur droit 147"/>
          <p:cNvCxnSpPr>
            <a:stCxn id="120" idx="4"/>
            <a:endCxn id="121" idx="0"/>
          </p:cNvCxnSpPr>
          <p:nvPr/>
        </p:nvCxnSpPr>
        <p:spPr bwMode="auto">
          <a:xfrm rot="16200000" flipH="1">
            <a:off x="6048751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Connecteur droit 148"/>
          <p:cNvCxnSpPr>
            <a:stCxn id="122" idx="4"/>
            <a:endCxn id="123" idx="0"/>
          </p:cNvCxnSpPr>
          <p:nvPr/>
        </p:nvCxnSpPr>
        <p:spPr bwMode="auto">
          <a:xfrm rot="16200000" flipH="1">
            <a:off x="6814384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7" name="Groupe 155"/>
          <p:cNvGrpSpPr/>
          <p:nvPr/>
        </p:nvGrpSpPr>
        <p:grpSpPr>
          <a:xfrm>
            <a:off x="7658135" y="3647842"/>
            <a:ext cx="1489883" cy="2381961"/>
            <a:chOff x="7125273" y="3502838"/>
            <a:chExt cx="1742511" cy="2518245"/>
          </a:xfrm>
        </p:grpSpPr>
        <p:cxnSp>
          <p:nvCxnSpPr>
            <p:cNvPr id="103" name="Connecteur droit 102"/>
            <p:cNvCxnSpPr>
              <a:stCxn id="124" idx="4"/>
            </p:cNvCxnSpPr>
            <p:nvPr/>
          </p:nvCxnSpPr>
          <p:spPr bwMode="auto">
            <a:xfrm rot="16200000" flipH="1">
              <a:off x="7481776" y="3975153"/>
              <a:ext cx="280366" cy="712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Connecteur droit 108"/>
            <p:cNvCxnSpPr/>
            <p:nvPr/>
          </p:nvCxnSpPr>
          <p:spPr bwMode="auto">
            <a:xfrm rot="5400000">
              <a:off x="7382658" y="4361758"/>
              <a:ext cx="48572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24" name="Ellipse 123"/>
            <p:cNvSpPr/>
            <p:nvPr/>
          </p:nvSpPr>
          <p:spPr bwMode="auto">
            <a:xfrm>
              <a:off x="7500904" y="3577899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5" name="Ellipse 124"/>
            <p:cNvSpPr/>
            <p:nvPr/>
          </p:nvSpPr>
          <p:spPr bwMode="auto">
            <a:xfrm>
              <a:off x="7125273" y="5116034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6" name="Ellipse 125"/>
            <p:cNvSpPr/>
            <p:nvPr/>
          </p:nvSpPr>
          <p:spPr bwMode="auto">
            <a:xfrm>
              <a:off x="7144854" y="5730103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7" name="Ellipse 126"/>
            <p:cNvSpPr/>
            <p:nvPr/>
          </p:nvSpPr>
          <p:spPr bwMode="auto">
            <a:xfrm>
              <a:off x="8031411" y="5102211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8" name="Ellipse 127"/>
            <p:cNvSpPr/>
            <p:nvPr/>
          </p:nvSpPr>
          <p:spPr bwMode="auto">
            <a:xfrm>
              <a:off x="8050993" y="5716280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3" name="ZoneTexte 132"/>
            <p:cNvSpPr txBox="1"/>
            <p:nvPr/>
          </p:nvSpPr>
          <p:spPr>
            <a:xfrm>
              <a:off x="7297985" y="5035055"/>
              <a:ext cx="860914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Name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Mimi</a:t>
              </a:r>
              <a:endParaRPr lang="en-US" sz="1800" dirty="0"/>
            </a:p>
          </p:txBody>
        </p:sp>
        <p:sp>
          <p:nvSpPr>
            <p:cNvPr id="134" name="ZoneTexte 133"/>
            <p:cNvSpPr txBox="1"/>
            <p:nvPr/>
          </p:nvSpPr>
          <p:spPr>
            <a:xfrm>
              <a:off x="8246846" y="5044925"/>
              <a:ext cx="620938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Sex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F</a:t>
              </a:r>
              <a:endParaRPr lang="en-US" sz="1800" dirty="0"/>
            </a:p>
          </p:txBody>
        </p:sp>
        <p:sp>
          <p:nvSpPr>
            <p:cNvPr id="135" name="ZoneTexte 134"/>
            <p:cNvSpPr txBox="1"/>
            <p:nvPr/>
          </p:nvSpPr>
          <p:spPr>
            <a:xfrm>
              <a:off x="7700317" y="3502838"/>
              <a:ext cx="1160884" cy="3904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Children</a:t>
              </a:r>
            </a:p>
          </p:txBody>
        </p:sp>
        <p:grpSp>
          <p:nvGrpSpPr>
            <p:cNvPr id="38" name="Groupe 138"/>
            <p:cNvGrpSpPr/>
            <p:nvPr/>
          </p:nvGrpSpPr>
          <p:grpSpPr>
            <a:xfrm>
              <a:off x="7483113" y="4411129"/>
              <a:ext cx="364089" cy="390463"/>
              <a:chOff x="1828794" y="2472741"/>
              <a:chExt cx="438996" cy="424476"/>
            </a:xfrm>
          </p:grpSpPr>
          <p:sp>
            <p:nvSpPr>
              <p:cNvPr id="140" name="Ellipse 139"/>
              <p:cNvSpPr/>
              <p:nvPr/>
            </p:nvSpPr>
            <p:spPr bwMode="auto">
              <a:xfrm>
                <a:off x="1852393" y="2573636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1" name="ZoneTexte 140"/>
              <p:cNvSpPr txBox="1"/>
              <p:nvPr/>
            </p:nvSpPr>
            <p:spPr>
              <a:xfrm>
                <a:off x="1828794" y="2472741"/>
                <a:ext cx="438996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sym typeface="Symbol"/>
                  </a:rPr>
                  <a:t></a:t>
                </a:r>
                <a:endParaRPr lang="en-US" sz="1800" dirty="0"/>
              </a:p>
            </p:txBody>
          </p:sp>
        </p:grpSp>
        <p:grpSp>
          <p:nvGrpSpPr>
            <p:cNvPr id="39" name="Groupe 141"/>
            <p:cNvGrpSpPr/>
            <p:nvPr/>
          </p:nvGrpSpPr>
          <p:grpSpPr>
            <a:xfrm>
              <a:off x="7474197" y="3998463"/>
              <a:ext cx="350964" cy="390463"/>
              <a:chOff x="3580320" y="2125012"/>
              <a:chExt cx="423171" cy="424476"/>
            </a:xfrm>
          </p:grpSpPr>
          <p:sp>
            <p:nvSpPr>
              <p:cNvPr id="143" name="Ellipse 142"/>
              <p:cNvSpPr/>
              <p:nvPr/>
            </p:nvSpPr>
            <p:spPr bwMode="auto">
              <a:xfrm>
                <a:off x="3603937" y="2161508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4" name="ZoneTexte 143"/>
              <p:cNvSpPr txBox="1"/>
              <p:nvPr/>
            </p:nvSpPr>
            <p:spPr>
              <a:xfrm>
                <a:off x="3580320" y="2125012"/>
                <a:ext cx="423171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*</a:t>
                </a:r>
                <a:endParaRPr lang="en-US" sz="1800" dirty="0"/>
              </a:p>
            </p:txBody>
          </p:sp>
        </p:grpSp>
        <p:cxnSp>
          <p:nvCxnSpPr>
            <p:cNvPr id="150" name="Connecteur droit 149"/>
            <p:cNvCxnSpPr>
              <a:stCxn id="125" idx="4"/>
              <a:endCxn id="126" idx="0"/>
            </p:cNvCxnSpPr>
            <p:nvPr/>
          </p:nvCxnSpPr>
          <p:spPr bwMode="auto">
            <a:xfrm rot="16200000" flipH="1">
              <a:off x="7075840" y="5543593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Connecteur droit 150"/>
            <p:cNvCxnSpPr>
              <a:stCxn id="127" idx="4"/>
              <a:endCxn id="128" idx="0"/>
            </p:cNvCxnSpPr>
            <p:nvPr/>
          </p:nvCxnSpPr>
          <p:spPr bwMode="auto">
            <a:xfrm rot="16200000" flipH="1">
              <a:off x="7981979" y="5529770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2" name="Connecteur droit 151"/>
            <p:cNvCxnSpPr>
              <a:endCxn id="125" idx="0"/>
            </p:cNvCxnSpPr>
            <p:nvPr/>
          </p:nvCxnSpPr>
          <p:spPr bwMode="auto">
            <a:xfrm rot="10800000" flipV="1">
              <a:off x="7242768" y="4723088"/>
              <a:ext cx="382752" cy="39294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3" name="Connecteur droit 152"/>
            <p:cNvCxnSpPr>
              <a:endCxn id="127" idx="0"/>
            </p:cNvCxnSpPr>
            <p:nvPr/>
          </p:nvCxnSpPr>
          <p:spPr bwMode="auto">
            <a:xfrm>
              <a:off x="7593476" y="4687548"/>
              <a:ext cx="555430" cy="41466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3" name="Ellipse 162"/>
          <p:cNvSpPr/>
          <p:nvPr/>
        </p:nvSpPr>
        <p:spPr bwMode="auto">
          <a:xfrm>
            <a:off x="3660596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4" name="Ellipse 163"/>
          <p:cNvSpPr/>
          <p:nvPr/>
        </p:nvSpPr>
        <p:spPr bwMode="auto">
          <a:xfrm>
            <a:off x="3677338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5" name="Ellipse 164"/>
          <p:cNvSpPr/>
          <p:nvPr/>
        </p:nvSpPr>
        <p:spPr bwMode="auto">
          <a:xfrm>
            <a:off x="4435362" y="517325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6" name="Ellipse 165"/>
          <p:cNvSpPr/>
          <p:nvPr/>
        </p:nvSpPr>
        <p:spPr bwMode="auto">
          <a:xfrm>
            <a:off x="4452105" y="5754096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7" name="ZoneTexte 166"/>
          <p:cNvSpPr txBox="1"/>
          <p:nvPr/>
        </p:nvSpPr>
        <p:spPr>
          <a:xfrm>
            <a:off x="3808268" y="5109737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Zaza</a:t>
            </a:r>
          </a:p>
        </p:txBody>
      </p:sp>
      <p:sp>
        <p:nvSpPr>
          <p:cNvPr id="168" name="ZoneTexte 167"/>
          <p:cNvSpPr txBox="1"/>
          <p:nvPr/>
        </p:nvSpPr>
        <p:spPr>
          <a:xfrm>
            <a:off x="4597543" y="511907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F</a:t>
            </a:r>
            <a:endParaRPr lang="en-US" sz="1800" dirty="0"/>
          </a:p>
        </p:txBody>
      </p:sp>
      <p:grpSp>
        <p:nvGrpSpPr>
          <p:cNvPr id="40" name="Groupe 168"/>
          <p:cNvGrpSpPr/>
          <p:nvPr/>
        </p:nvGrpSpPr>
        <p:grpSpPr>
          <a:xfrm>
            <a:off x="3966556" y="4519578"/>
            <a:ext cx="311303" cy="369332"/>
            <a:chOff x="1828794" y="2472741"/>
            <a:chExt cx="438996" cy="424476"/>
          </a:xfrm>
        </p:grpSpPr>
        <p:sp>
          <p:nvSpPr>
            <p:cNvPr id="170" name="Ellipse 169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71" name="ZoneTexte 170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72" name="Connecteur droit 171"/>
          <p:cNvCxnSpPr>
            <a:stCxn id="163" idx="4"/>
            <a:endCxn id="164" idx="0"/>
          </p:cNvCxnSpPr>
          <p:nvPr/>
        </p:nvCxnSpPr>
        <p:spPr bwMode="auto">
          <a:xfrm rot="16200000" flipH="1">
            <a:off x="3602273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Connecteur droit 172"/>
          <p:cNvCxnSpPr>
            <a:stCxn id="165" idx="4"/>
            <a:endCxn id="166" idx="0"/>
          </p:cNvCxnSpPr>
          <p:nvPr/>
        </p:nvCxnSpPr>
        <p:spPr bwMode="auto">
          <a:xfrm rot="16200000" flipH="1">
            <a:off x="4377040" y="5578569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Connecteur droit 173"/>
          <p:cNvCxnSpPr>
            <a:endCxn id="163" idx="0"/>
          </p:cNvCxnSpPr>
          <p:nvPr/>
        </p:nvCxnSpPr>
        <p:spPr bwMode="auto">
          <a:xfrm rot="10800000" flipV="1">
            <a:off x="3761057" y="4814654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Connecteur droit 174"/>
          <p:cNvCxnSpPr>
            <a:endCxn id="165" idx="0"/>
          </p:cNvCxnSpPr>
          <p:nvPr/>
        </p:nvCxnSpPr>
        <p:spPr bwMode="auto">
          <a:xfrm>
            <a:off x="4060919" y="4781036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" name="Connecteur droit 180"/>
          <p:cNvCxnSpPr/>
          <p:nvPr/>
        </p:nvCxnSpPr>
        <p:spPr bwMode="auto">
          <a:xfrm>
            <a:off x="3515932" y="4314423"/>
            <a:ext cx="592429" cy="4121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85800" y="0"/>
            <a:ext cx="8458200" cy="1133341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Revolution 1: more flexibility</a:t>
            </a:r>
            <a:endParaRPr lang="en-US" dirty="0"/>
          </a:p>
        </p:txBody>
      </p:sp>
      <p:cxnSp>
        <p:nvCxnSpPr>
          <p:cNvPr id="90" name="Connecteur droit 89"/>
          <p:cNvCxnSpPr>
            <a:stCxn id="16" idx="4"/>
          </p:cNvCxnSpPr>
          <p:nvPr/>
        </p:nvCxnSpPr>
        <p:spPr bwMode="auto">
          <a:xfrm rot="16200000" flipH="1">
            <a:off x="3375269" y="4096788"/>
            <a:ext cx="265193" cy="60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Connecteur droit 72"/>
          <p:cNvCxnSpPr>
            <a:endCxn id="12" idx="0"/>
          </p:cNvCxnSpPr>
          <p:nvPr/>
        </p:nvCxnSpPr>
        <p:spPr bwMode="auto">
          <a:xfrm rot="10800000" flipV="1">
            <a:off x="679547" y="4781514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Connecteur droit 74"/>
          <p:cNvCxnSpPr>
            <a:endCxn id="14" idx="0"/>
          </p:cNvCxnSpPr>
          <p:nvPr/>
        </p:nvCxnSpPr>
        <p:spPr bwMode="auto">
          <a:xfrm>
            <a:off x="1078361" y="4759100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cteur droit 67"/>
          <p:cNvCxnSpPr>
            <a:stCxn id="10" idx="4"/>
          </p:cNvCxnSpPr>
          <p:nvPr/>
        </p:nvCxnSpPr>
        <p:spPr bwMode="auto">
          <a:xfrm rot="5400000">
            <a:off x="951888" y="4132110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Connecteur droit 69"/>
          <p:cNvCxnSpPr/>
          <p:nvPr/>
        </p:nvCxnSpPr>
        <p:spPr bwMode="auto">
          <a:xfrm rot="16200000" flipH="1">
            <a:off x="926468" y="4548263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Connecteur droit 95"/>
          <p:cNvCxnSpPr>
            <a:endCxn id="16" idx="0"/>
          </p:cNvCxnSpPr>
          <p:nvPr/>
        </p:nvCxnSpPr>
        <p:spPr bwMode="auto">
          <a:xfrm>
            <a:off x="1365161" y="3219718"/>
            <a:ext cx="2139660" cy="500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Connecteur droit 93"/>
          <p:cNvCxnSpPr>
            <a:stCxn id="50" idx="1"/>
          </p:cNvCxnSpPr>
          <p:nvPr/>
        </p:nvCxnSpPr>
        <p:spPr bwMode="auto">
          <a:xfrm rot="10800000" flipV="1">
            <a:off x="2557864" y="4303180"/>
            <a:ext cx="823662" cy="38868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e 50"/>
          <p:cNvGrpSpPr/>
          <p:nvPr/>
        </p:nvGrpSpPr>
        <p:grpSpPr>
          <a:xfrm>
            <a:off x="993104" y="4105439"/>
            <a:ext cx="300081" cy="369332"/>
            <a:chOff x="3580320" y="2125012"/>
            <a:chExt cx="423171" cy="424476"/>
          </a:xfrm>
        </p:grpSpPr>
        <p:sp>
          <p:nvSpPr>
            <p:cNvPr id="52" name="Ellipse 5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3" name="ZoneTexte 5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" name="Groupe 37"/>
          <p:cNvGrpSpPr/>
          <p:nvPr/>
        </p:nvGrpSpPr>
        <p:grpSpPr>
          <a:xfrm>
            <a:off x="1251314" y="3022204"/>
            <a:ext cx="311303" cy="369332"/>
            <a:chOff x="1828794" y="2472741"/>
            <a:chExt cx="438996" cy="424476"/>
          </a:xfrm>
        </p:grpSpPr>
        <p:sp>
          <p:nvSpPr>
            <p:cNvPr id="5" name="Ellipse 4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57" name="Connecteur droit 56"/>
          <p:cNvCxnSpPr/>
          <p:nvPr/>
        </p:nvCxnSpPr>
        <p:spPr bwMode="auto">
          <a:xfrm rot="10800000" flipV="1">
            <a:off x="1351777" y="2943767"/>
            <a:ext cx="1132459" cy="1904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1143102" y="5718221"/>
            <a:ext cx="5450888" cy="386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" name="Ellipse 3"/>
          <p:cNvSpPr/>
          <p:nvPr/>
        </p:nvSpPr>
        <p:spPr bwMode="auto">
          <a:xfrm>
            <a:off x="2356378" y="226021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51860" y="37692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8602" y="435010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1018984" y="372257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579086" y="5177472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595828" y="575830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1344720" y="516439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1361463" y="57452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3404361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2130143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2146885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2904909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2921652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46715" y="3672140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25" name="ZoneTexte 24"/>
          <p:cNvSpPr txBox="1"/>
          <p:nvPr/>
        </p:nvSpPr>
        <p:spPr>
          <a:xfrm>
            <a:off x="1213839" y="367027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719149" y="510274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BMW</a:t>
            </a:r>
            <a:endParaRPr lang="en-US" sz="18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484783" y="5089669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2010</a:t>
            </a:r>
            <a:endParaRPr lang="en-US" sz="1800" dirty="0"/>
          </a:p>
        </p:txBody>
      </p:sp>
      <p:sp>
        <p:nvSpPr>
          <p:cNvPr id="28" name="ZoneTexte 27"/>
          <p:cNvSpPr txBox="1"/>
          <p:nvPr/>
        </p:nvSpPr>
        <p:spPr>
          <a:xfrm>
            <a:off x="2277815" y="5099006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Toto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067090" y="510834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M</a:t>
            </a:r>
            <a:endParaRPr lang="en-US" sz="18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574863" y="364971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Children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519264" y="22022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Families</a:t>
            </a:r>
          </a:p>
        </p:txBody>
      </p:sp>
      <p:grpSp>
        <p:nvGrpSpPr>
          <p:cNvPr id="8" name="Groupe 33"/>
          <p:cNvGrpSpPr/>
          <p:nvPr/>
        </p:nvGrpSpPr>
        <p:grpSpPr>
          <a:xfrm>
            <a:off x="2347239" y="2663621"/>
            <a:ext cx="300081" cy="369332"/>
            <a:chOff x="3580320" y="2125012"/>
            <a:chExt cx="423171" cy="424476"/>
          </a:xfrm>
        </p:grpSpPr>
        <p:sp>
          <p:nvSpPr>
            <p:cNvPr id="32" name="Ellipse 3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11" name="Groupe 41"/>
          <p:cNvGrpSpPr/>
          <p:nvPr/>
        </p:nvGrpSpPr>
        <p:grpSpPr>
          <a:xfrm>
            <a:off x="985508" y="4499510"/>
            <a:ext cx="311303" cy="369332"/>
            <a:chOff x="1828794" y="2472741"/>
            <a:chExt cx="438996" cy="424476"/>
          </a:xfrm>
        </p:grpSpPr>
        <p:sp>
          <p:nvSpPr>
            <p:cNvPr id="43" name="Ellipse 42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17" name="Groupe 44"/>
          <p:cNvGrpSpPr/>
          <p:nvPr/>
        </p:nvGrpSpPr>
        <p:grpSpPr>
          <a:xfrm>
            <a:off x="2436103" y="4508847"/>
            <a:ext cx="311303" cy="369332"/>
            <a:chOff x="1828794" y="2472741"/>
            <a:chExt cx="438996" cy="424476"/>
          </a:xfrm>
        </p:grpSpPr>
        <p:sp>
          <p:nvSpPr>
            <p:cNvPr id="46" name="Ellipse 45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22" name="Groupe 47"/>
          <p:cNvGrpSpPr/>
          <p:nvPr/>
        </p:nvGrpSpPr>
        <p:grpSpPr>
          <a:xfrm>
            <a:off x="3381526" y="4118514"/>
            <a:ext cx="300081" cy="369332"/>
            <a:chOff x="3580320" y="2125012"/>
            <a:chExt cx="423171" cy="424476"/>
          </a:xfrm>
        </p:grpSpPr>
        <p:sp>
          <p:nvSpPr>
            <p:cNvPr id="49" name="Ellipse 48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0" name="ZoneTexte 49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cxnSp>
        <p:nvCxnSpPr>
          <p:cNvPr id="55" name="Connecteur droit 54"/>
          <p:cNvCxnSpPr>
            <a:stCxn id="4" idx="4"/>
          </p:cNvCxnSpPr>
          <p:nvPr/>
        </p:nvCxnSpPr>
        <p:spPr bwMode="auto">
          <a:xfrm rot="16200000" flipH="1">
            <a:off x="2383619" y="2579963"/>
            <a:ext cx="156878" cy="104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Connecteur droit 58"/>
          <p:cNvCxnSpPr>
            <a:endCxn id="6" idx="0"/>
          </p:cNvCxnSpPr>
          <p:nvPr/>
        </p:nvCxnSpPr>
        <p:spPr bwMode="auto">
          <a:xfrm rot="10800000" flipV="1">
            <a:off x="152321" y="3313557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cteur droit 63"/>
          <p:cNvCxnSpPr>
            <a:stCxn id="6" idx="4"/>
            <a:endCxn id="9" idx="0"/>
          </p:cNvCxnSpPr>
          <p:nvPr/>
        </p:nvCxnSpPr>
        <p:spPr bwMode="auto">
          <a:xfrm rot="16200000" flipH="1">
            <a:off x="-6463" y="4174580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Connecteur droit 65"/>
          <p:cNvCxnSpPr>
            <a:endCxn id="10" idx="0"/>
          </p:cNvCxnSpPr>
          <p:nvPr/>
        </p:nvCxnSpPr>
        <p:spPr bwMode="auto">
          <a:xfrm rot="5400000">
            <a:off x="1019537" y="3358134"/>
            <a:ext cx="464353" cy="26453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Connecteur droit 76"/>
          <p:cNvCxnSpPr>
            <a:stCxn id="12" idx="4"/>
            <a:endCxn id="13" idx="0"/>
          </p:cNvCxnSpPr>
          <p:nvPr/>
        </p:nvCxnSpPr>
        <p:spPr bwMode="auto">
          <a:xfrm rot="16200000" flipH="1">
            <a:off x="520763" y="558278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Connecteur droit 79"/>
          <p:cNvCxnSpPr>
            <a:stCxn id="14" idx="4"/>
            <a:endCxn id="15" idx="0"/>
          </p:cNvCxnSpPr>
          <p:nvPr/>
        </p:nvCxnSpPr>
        <p:spPr bwMode="auto">
          <a:xfrm rot="16200000" flipH="1">
            <a:off x="1286397" y="5569707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Connecteur droit 81"/>
          <p:cNvCxnSpPr>
            <a:stCxn id="18" idx="4"/>
            <a:endCxn id="19" idx="0"/>
          </p:cNvCxnSpPr>
          <p:nvPr/>
        </p:nvCxnSpPr>
        <p:spPr bwMode="auto">
          <a:xfrm rot="16200000" flipH="1">
            <a:off x="2071820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Connecteur droit 83"/>
          <p:cNvCxnSpPr>
            <a:stCxn id="20" idx="4"/>
            <a:endCxn id="21" idx="0"/>
          </p:cNvCxnSpPr>
          <p:nvPr/>
        </p:nvCxnSpPr>
        <p:spPr bwMode="auto">
          <a:xfrm rot="16200000" flipH="1">
            <a:off x="2846587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endCxn id="18" idx="0"/>
          </p:cNvCxnSpPr>
          <p:nvPr/>
        </p:nvCxnSpPr>
        <p:spPr bwMode="auto">
          <a:xfrm rot="10800000" flipV="1">
            <a:off x="2230604" y="4803923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endCxn id="20" idx="0"/>
          </p:cNvCxnSpPr>
          <p:nvPr/>
        </p:nvCxnSpPr>
        <p:spPr bwMode="auto">
          <a:xfrm>
            <a:off x="2530466" y="4770305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>
            <a:endCxn id="120" idx="0"/>
          </p:cNvCxnSpPr>
          <p:nvPr/>
        </p:nvCxnSpPr>
        <p:spPr bwMode="auto">
          <a:xfrm rot="10800000" flipV="1">
            <a:off x="6207535" y="4779645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>
            <a:endCxn id="122" idx="0"/>
          </p:cNvCxnSpPr>
          <p:nvPr/>
        </p:nvCxnSpPr>
        <p:spPr bwMode="auto">
          <a:xfrm>
            <a:off x="6606349" y="4757232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Connecteur droit 105"/>
          <p:cNvCxnSpPr>
            <a:stCxn id="119" idx="4"/>
          </p:cNvCxnSpPr>
          <p:nvPr/>
        </p:nvCxnSpPr>
        <p:spPr bwMode="auto">
          <a:xfrm rot="5400000">
            <a:off x="6479875" y="4130242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/>
          <p:nvPr/>
        </p:nvCxnSpPr>
        <p:spPr bwMode="auto">
          <a:xfrm rot="16200000" flipH="1">
            <a:off x="6454455" y="4546394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8" name="Connecteur droit 107"/>
          <p:cNvCxnSpPr>
            <a:endCxn id="124" idx="5"/>
          </p:cNvCxnSpPr>
          <p:nvPr/>
        </p:nvCxnSpPr>
        <p:spPr bwMode="auto">
          <a:xfrm>
            <a:off x="6064253" y="3221182"/>
            <a:ext cx="2086550" cy="70808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4" name="Groupe 109"/>
          <p:cNvGrpSpPr/>
          <p:nvPr/>
        </p:nvGrpSpPr>
        <p:grpSpPr>
          <a:xfrm>
            <a:off x="6521092" y="4103570"/>
            <a:ext cx="300081" cy="369332"/>
            <a:chOff x="3580320" y="2125012"/>
            <a:chExt cx="423171" cy="424476"/>
          </a:xfrm>
        </p:grpSpPr>
        <p:sp>
          <p:nvSpPr>
            <p:cNvPr id="111" name="Ellipse 110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2" name="ZoneTexte 111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4" name="Groupe 112"/>
          <p:cNvGrpSpPr/>
          <p:nvPr/>
        </p:nvGrpSpPr>
        <p:grpSpPr>
          <a:xfrm>
            <a:off x="6064253" y="3020336"/>
            <a:ext cx="311303" cy="369332"/>
            <a:chOff x="1828794" y="2472741"/>
            <a:chExt cx="438996" cy="424476"/>
          </a:xfrm>
        </p:grpSpPr>
        <p:sp>
          <p:nvSpPr>
            <p:cNvPr id="114" name="Ellipse 113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5" name="ZoneTexte 11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16" name="Connecteur droit 115"/>
          <p:cNvCxnSpPr/>
          <p:nvPr/>
        </p:nvCxnSpPr>
        <p:spPr bwMode="auto">
          <a:xfrm>
            <a:off x="2458426" y="2959358"/>
            <a:ext cx="3749191" cy="2603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7" name="Ellipse 116"/>
          <p:cNvSpPr/>
          <p:nvPr/>
        </p:nvSpPr>
        <p:spPr bwMode="auto">
          <a:xfrm>
            <a:off x="4864799" y="37674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8" name="Ellipse 117"/>
          <p:cNvSpPr/>
          <p:nvPr/>
        </p:nvSpPr>
        <p:spPr bwMode="auto">
          <a:xfrm>
            <a:off x="4881542" y="434823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9" name="Ellipse 118"/>
          <p:cNvSpPr/>
          <p:nvPr/>
        </p:nvSpPr>
        <p:spPr bwMode="auto">
          <a:xfrm>
            <a:off x="6546972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0" name="Ellipse 119"/>
          <p:cNvSpPr/>
          <p:nvPr/>
        </p:nvSpPr>
        <p:spPr bwMode="auto">
          <a:xfrm>
            <a:off x="6107074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1" name="Ellipse 120"/>
          <p:cNvSpPr/>
          <p:nvPr/>
        </p:nvSpPr>
        <p:spPr bwMode="auto">
          <a:xfrm>
            <a:off x="6123816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2" name="Ellipse 121"/>
          <p:cNvSpPr/>
          <p:nvPr/>
        </p:nvSpPr>
        <p:spPr bwMode="auto">
          <a:xfrm>
            <a:off x="6872707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3" name="Ellipse 122"/>
          <p:cNvSpPr/>
          <p:nvPr/>
        </p:nvSpPr>
        <p:spPr bwMode="auto">
          <a:xfrm>
            <a:off x="6889450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9" name="ZoneTexte 128"/>
          <p:cNvSpPr txBox="1"/>
          <p:nvPr/>
        </p:nvSpPr>
        <p:spPr>
          <a:xfrm>
            <a:off x="5059654" y="3670271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130" name="ZoneTexte 129"/>
          <p:cNvSpPr txBox="1"/>
          <p:nvPr/>
        </p:nvSpPr>
        <p:spPr>
          <a:xfrm>
            <a:off x="6741827" y="366840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131" name="ZoneTexte 130"/>
          <p:cNvSpPr txBox="1"/>
          <p:nvPr/>
        </p:nvSpPr>
        <p:spPr>
          <a:xfrm>
            <a:off x="6247136" y="5100875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2CV</a:t>
            </a:r>
            <a:endParaRPr lang="en-US" sz="1800" dirty="0"/>
          </a:p>
        </p:txBody>
      </p:sp>
      <p:sp>
        <p:nvSpPr>
          <p:cNvPr id="132" name="ZoneTexte 131"/>
          <p:cNvSpPr txBox="1"/>
          <p:nvPr/>
        </p:nvSpPr>
        <p:spPr>
          <a:xfrm>
            <a:off x="7012771" y="5087800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1976</a:t>
            </a:r>
            <a:endParaRPr lang="en-US" sz="1800" dirty="0"/>
          </a:p>
        </p:txBody>
      </p:sp>
      <p:grpSp>
        <p:nvGrpSpPr>
          <p:cNvPr id="36" name="Groupe 135"/>
          <p:cNvGrpSpPr/>
          <p:nvPr/>
        </p:nvGrpSpPr>
        <p:grpSpPr>
          <a:xfrm>
            <a:off x="6513496" y="4497641"/>
            <a:ext cx="311303" cy="369332"/>
            <a:chOff x="1828794" y="2472741"/>
            <a:chExt cx="438996" cy="424476"/>
          </a:xfrm>
        </p:grpSpPr>
        <p:sp>
          <p:nvSpPr>
            <p:cNvPr id="137" name="Ellipse 136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8" name="ZoneTexte 137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45" name="Connecteur droit 144"/>
          <p:cNvCxnSpPr>
            <a:endCxn id="117" idx="0"/>
          </p:cNvCxnSpPr>
          <p:nvPr/>
        </p:nvCxnSpPr>
        <p:spPr bwMode="auto">
          <a:xfrm rot="10800000" flipV="1">
            <a:off x="4965261" y="3311688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Connecteur droit 145"/>
          <p:cNvCxnSpPr>
            <a:stCxn id="117" idx="4"/>
            <a:endCxn id="118" idx="0"/>
          </p:cNvCxnSpPr>
          <p:nvPr/>
        </p:nvCxnSpPr>
        <p:spPr bwMode="auto">
          <a:xfrm rot="16200000" flipH="1">
            <a:off x="4806476" y="417271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Connecteur droit 146"/>
          <p:cNvCxnSpPr>
            <a:stCxn id="115" idx="1"/>
            <a:endCxn id="119" idx="0"/>
          </p:cNvCxnSpPr>
          <p:nvPr/>
        </p:nvCxnSpPr>
        <p:spPr bwMode="auto">
          <a:xfrm rot="10800000" flipH="1" flipV="1">
            <a:off x="6064252" y="3205002"/>
            <a:ext cx="583179" cy="5157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Connecteur droit 147"/>
          <p:cNvCxnSpPr>
            <a:stCxn id="120" idx="4"/>
            <a:endCxn id="121" idx="0"/>
          </p:cNvCxnSpPr>
          <p:nvPr/>
        </p:nvCxnSpPr>
        <p:spPr bwMode="auto">
          <a:xfrm rot="16200000" flipH="1">
            <a:off x="6048751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Connecteur droit 148"/>
          <p:cNvCxnSpPr>
            <a:stCxn id="122" idx="4"/>
            <a:endCxn id="123" idx="0"/>
          </p:cNvCxnSpPr>
          <p:nvPr/>
        </p:nvCxnSpPr>
        <p:spPr bwMode="auto">
          <a:xfrm rot="16200000" flipH="1">
            <a:off x="6814384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7" name="Groupe 155"/>
          <p:cNvGrpSpPr/>
          <p:nvPr/>
        </p:nvGrpSpPr>
        <p:grpSpPr>
          <a:xfrm>
            <a:off x="7658135" y="3647842"/>
            <a:ext cx="1489883" cy="2381961"/>
            <a:chOff x="7125273" y="3502838"/>
            <a:chExt cx="1742511" cy="2518245"/>
          </a:xfrm>
        </p:grpSpPr>
        <p:cxnSp>
          <p:nvCxnSpPr>
            <p:cNvPr id="103" name="Connecteur droit 102"/>
            <p:cNvCxnSpPr>
              <a:stCxn id="124" idx="4"/>
            </p:cNvCxnSpPr>
            <p:nvPr/>
          </p:nvCxnSpPr>
          <p:spPr bwMode="auto">
            <a:xfrm rot="16200000" flipH="1">
              <a:off x="7481776" y="3975153"/>
              <a:ext cx="280366" cy="712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Connecteur droit 108"/>
            <p:cNvCxnSpPr/>
            <p:nvPr/>
          </p:nvCxnSpPr>
          <p:spPr bwMode="auto">
            <a:xfrm rot="5400000">
              <a:off x="7382658" y="4361758"/>
              <a:ext cx="48572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24" name="Ellipse 123"/>
            <p:cNvSpPr/>
            <p:nvPr/>
          </p:nvSpPr>
          <p:spPr bwMode="auto">
            <a:xfrm>
              <a:off x="7500904" y="3577899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5" name="Ellipse 124"/>
            <p:cNvSpPr/>
            <p:nvPr/>
          </p:nvSpPr>
          <p:spPr bwMode="auto">
            <a:xfrm>
              <a:off x="7125273" y="5116034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6" name="Ellipse 125"/>
            <p:cNvSpPr/>
            <p:nvPr/>
          </p:nvSpPr>
          <p:spPr bwMode="auto">
            <a:xfrm>
              <a:off x="7144854" y="5730103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7" name="Ellipse 126"/>
            <p:cNvSpPr/>
            <p:nvPr/>
          </p:nvSpPr>
          <p:spPr bwMode="auto">
            <a:xfrm>
              <a:off x="8031411" y="5102211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28" name="Ellipse 127"/>
            <p:cNvSpPr/>
            <p:nvPr/>
          </p:nvSpPr>
          <p:spPr bwMode="auto">
            <a:xfrm>
              <a:off x="8050993" y="5716280"/>
              <a:ext cx="234989" cy="260631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3" name="ZoneTexte 132"/>
            <p:cNvSpPr txBox="1"/>
            <p:nvPr/>
          </p:nvSpPr>
          <p:spPr>
            <a:xfrm>
              <a:off x="7297985" y="5035055"/>
              <a:ext cx="860914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Name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Mimi</a:t>
              </a:r>
              <a:endParaRPr lang="en-US" sz="1800" dirty="0"/>
            </a:p>
          </p:txBody>
        </p:sp>
        <p:sp>
          <p:nvSpPr>
            <p:cNvPr id="134" name="ZoneTexte 133"/>
            <p:cNvSpPr txBox="1"/>
            <p:nvPr/>
          </p:nvSpPr>
          <p:spPr>
            <a:xfrm>
              <a:off x="8246846" y="5044925"/>
              <a:ext cx="620938" cy="9761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Sex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F</a:t>
              </a:r>
              <a:endParaRPr lang="en-US" sz="1800" dirty="0"/>
            </a:p>
          </p:txBody>
        </p:sp>
        <p:sp>
          <p:nvSpPr>
            <p:cNvPr id="135" name="ZoneTexte 134"/>
            <p:cNvSpPr txBox="1"/>
            <p:nvPr/>
          </p:nvSpPr>
          <p:spPr>
            <a:xfrm>
              <a:off x="7700317" y="3502838"/>
              <a:ext cx="1160884" cy="3904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Children</a:t>
              </a:r>
            </a:p>
          </p:txBody>
        </p:sp>
        <p:grpSp>
          <p:nvGrpSpPr>
            <p:cNvPr id="38" name="Groupe 138"/>
            <p:cNvGrpSpPr/>
            <p:nvPr/>
          </p:nvGrpSpPr>
          <p:grpSpPr>
            <a:xfrm>
              <a:off x="7483113" y="4411129"/>
              <a:ext cx="364089" cy="390463"/>
              <a:chOff x="1828794" y="2472741"/>
              <a:chExt cx="438996" cy="424476"/>
            </a:xfrm>
          </p:grpSpPr>
          <p:sp>
            <p:nvSpPr>
              <p:cNvPr id="140" name="Ellipse 139"/>
              <p:cNvSpPr/>
              <p:nvPr/>
            </p:nvSpPr>
            <p:spPr bwMode="auto">
              <a:xfrm>
                <a:off x="1852393" y="2573636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1" name="ZoneTexte 140"/>
              <p:cNvSpPr txBox="1"/>
              <p:nvPr/>
            </p:nvSpPr>
            <p:spPr>
              <a:xfrm>
                <a:off x="1828794" y="2472741"/>
                <a:ext cx="438996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>
                    <a:sym typeface="Symbol"/>
                  </a:rPr>
                  <a:t></a:t>
                </a:r>
                <a:endParaRPr lang="en-US" sz="1800" dirty="0"/>
              </a:p>
            </p:txBody>
          </p:sp>
        </p:grpSp>
        <p:grpSp>
          <p:nvGrpSpPr>
            <p:cNvPr id="39" name="Groupe 141"/>
            <p:cNvGrpSpPr/>
            <p:nvPr/>
          </p:nvGrpSpPr>
          <p:grpSpPr>
            <a:xfrm>
              <a:off x="7474197" y="3998463"/>
              <a:ext cx="350964" cy="390463"/>
              <a:chOff x="3580320" y="2125012"/>
              <a:chExt cx="423171" cy="424476"/>
            </a:xfrm>
          </p:grpSpPr>
          <p:sp>
            <p:nvSpPr>
              <p:cNvPr id="143" name="Ellipse 142"/>
              <p:cNvSpPr/>
              <p:nvPr/>
            </p:nvSpPr>
            <p:spPr bwMode="auto">
              <a:xfrm>
                <a:off x="3603937" y="2161508"/>
                <a:ext cx="283335" cy="283335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-96" charset="0"/>
                </a:endParaRPr>
              </a:p>
            </p:txBody>
          </p:sp>
          <p:sp>
            <p:nvSpPr>
              <p:cNvPr id="144" name="ZoneTexte 143"/>
              <p:cNvSpPr txBox="1"/>
              <p:nvPr/>
            </p:nvSpPr>
            <p:spPr>
              <a:xfrm>
                <a:off x="3580320" y="2125012"/>
                <a:ext cx="423171" cy="424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800" dirty="0" smtClean="0"/>
                  <a:t>*</a:t>
                </a:r>
                <a:endParaRPr lang="en-US" sz="1800" dirty="0"/>
              </a:p>
            </p:txBody>
          </p:sp>
        </p:grpSp>
        <p:cxnSp>
          <p:nvCxnSpPr>
            <p:cNvPr id="150" name="Connecteur droit 149"/>
            <p:cNvCxnSpPr>
              <a:stCxn id="125" idx="4"/>
              <a:endCxn id="126" idx="0"/>
            </p:cNvCxnSpPr>
            <p:nvPr/>
          </p:nvCxnSpPr>
          <p:spPr bwMode="auto">
            <a:xfrm rot="16200000" flipH="1">
              <a:off x="7075840" y="5543593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Connecteur droit 150"/>
            <p:cNvCxnSpPr>
              <a:stCxn id="127" idx="4"/>
              <a:endCxn id="128" idx="0"/>
            </p:cNvCxnSpPr>
            <p:nvPr/>
          </p:nvCxnSpPr>
          <p:spPr bwMode="auto">
            <a:xfrm rot="16200000" flipH="1">
              <a:off x="7981979" y="5529770"/>
              <a:ext cx="353437" cy="1958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2" name="Connecteur droit 151"/>
            <p:cNvCxnSpPr>
              <a:endCxn id="125" idx="0"/>
            </p:cNvCxnSpPr>
            <p:nvPr/>
          </p:nvCxnSpPr>
          <p:spPr bwMode="auto">
            <a:xfrm rot="10800000" flipV="1">
              <a:off x="7242768" y="4723088"/>
              <a:ext cx="382752" cy="39294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3" name="Connecteur droit 152"/>
            <p:cNvCxnSpPr>
              <a:endCxn id="127" idx="0"/>
            </p:cNvCxnSpPr>
            <p:nvPr/>
          </p:nvCxnSpPr>
          <p:spPr bwMode="auto">
            <a:xfrm>
              <a:off x="7593476" y="4687548"/>
              <a:ext cx="555430" cy="41466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3" name="Ellipse 162"/>
          <p:cNvSpPr/>
          <p:nvPr/>
        </p:nvSpPr>
        <p:spPr bwMode="auto">
          <a:xfrm>
            <a:off x="3660596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4" name="Ellipse 163"/>
          <p:cNvSpPr/>
          <p:nvPr/>
        </p:nvSpPr>
        <p:spPr bwMode="auto">
          <a:xfrm>
            <a:off x="3677338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5" name="Ellipse 164"/>
          <p:cNvSpPr/>
          <p:nvPr/>
        </p:nvSpPr>
        <p:spPr bwMode="auto">
          <a:xfrm>
            <a:off x="4435362" y="517325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6" name="Ellipse 165"/>
          <p:cNvSpPr/>
          <p:nvPr/>
        </p:nvSpPr>
        <p:spPr bwMode="auto">
          <a:xfrm>
            <a:off x="4452105" y="5754096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7" name="ZoneTexte 166"/>
          <p:cNvSpPr txBox="1"/>
          <p:nvPr/>
        </p:nvSpPr>
        <p:spPr>
          <a:xfrm>
            <a:off x="3808268" y="5109737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Zaza</a:t>
            </a:r>
          </a:p>
        </p:txBody>
      </p:sp>
      <p:sp>
        <p:nvSpPr>
          <p:cNvPr id="168" name="ZoneTexte 167"/>
          <p:cNvSpPr txBox="1"/>
          <p:nvPr/>
        </p:nvSpPr>
        <p:spPr>
          <a:xfrm>
            <a:off x="4597543" y="511907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F</a:t>
            </a:r>
            <a:endParaRPr lang="en-US" sz="1800" dirty="0"/>
          </a:p>
        </p:txBody>
      </p:sp>
      <p:grpSp>
        <p:nvGrpSpPr>
          <p:cNvPr id="40" name="Groupe 168"/>
          <p:cNvGrpSpPr/>
          <p:nvPr/>
        </p:nvGrpSpPr>
        <p:grpSpPr>
          <a:xfrm>
            <a:off x="3966556" y="4519578"/>
            <a:ext cx="311303" cy="369332"/>
            <a:chOff x="1828794" y="2472741"/>
            <a:chExt cx="438996" cy="424476"/>
          </a:xfrm>
        </p:grpSpPr>
        <p:sp>
          <p:nvSpPr>
            <p:cNvPr id="170" name="Ellipse 169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71" name="ZoneTexte 170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72" name="Connecteur droit 171"/>
          <p:cNvCxnSpPr>
            <a:stCxn id="163" idx="4"/>
            <a:endCxn id="164" idx="0"/>
          </p:cNvCxnSpPr>
          <p:nvPr/>
        </p:nvCxnSpPr>
        <p:spPr bwMode="auto">
          <a:xfrm rot="16200000" flipH="1">
            <a:off x="3602273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Connecteur droit 172"/>
          <p:cNvCxnSpPr>
            <a:stCxn id="165" idx="4"/>
            <a:endCxn id="166" idx="0"/>
          </p:cNvCxnSpPr>
          <p:nvPr/>
        </p:nvCxnSpPr>
        <p:spPr bwMode="auto">
          <a:xfrm rot="16200000" flipH="1">
            <a:off x="4377040" y="5578569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Connecteur droit 173"/>
          <p:cNvCxnSpPr>
            <a:endCxn id="163" idx="0"/>
          </p:cNvCxnSpPr>
          <p:nvPr/>
        </p:nvCxnSpPr>
        <p:spPr bwMode="auto">
          <a:xfrm rot="10800000" flipV="1">
            <a:off x="3761057" y="4814654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Connecteur droit 174"/>
          <p:cNvCxnSpPr>
            <a:endCxn id="165" idx="0"/>
          </p:cNvCxnSpPr>
          <p:nvPr/>
        </p:nvCxnSpPr>
        <p:spPr bwMode="auto">
          <a:xfrm>
            <a:off x="4060919" y="4781036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2" name="Groupe 191"/>
          <p:cNvGrpSpPr/>
          <p:nvPr/>
        </p:nvGrpSpPr>
        <p:grpSpPr>
          <a:xfrm>
            <a:off x="4969967" y="4726549"/>
            <a:ext cx="1662656" cy="1303367"/>
            <a:chOff x="4969967" y="4726549"/>
            <a:chExt cx="1662656" cy="1303367"/>
          </a:xfrm>
        </p:grpSpPr>
        <p:cxnSp>
          <p:nvCxnSpPr>
            <p:cNvPr id="189" name="Connecteur droit 188"/>
            <p:cNvCxnSpPr>
              <a:endCxn id="185" idx="0"/>
            </p:cNvCxnSpPr>
            <p:nvPr/>
          </p:nvCxnSpPr>
          <p:spPr bwMode="auto">
            <a:xfrm rot="10800000" flipV="1">
              <a:off x="5213703" y="4726549"/>
              <a:ext cx="1418920" cy="44690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5" name="Ellipse 184"/>
            <p:cNvSpPr/>
            <p:nvPr/>
          </p:nvSpPr>
          <p:spPr bwMode="auto">
            <a:xfrm>
              <a:off x="5113243" y="5173455"/>
              <a:ext cx="200920" cy="24652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86" name="Ellipse 185"/>
            <p:cNvSpPr/>
            <p:nvPr/>
          </p:nvSpPr>
          <p:spPr bwMode="auto">
            <a:xfrm>
              <a:off x="5155743" y="5767171"/>
              <a:ext cx="200920" cy="24652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87" name="ZoneTexte 186"/>
            <p:cNvSpPr txBox="1"/>
            <p:nvPr/>
          </p:nvSpPr>
          <p:spPr>
            <a:xfrm>
              <a:off x="4969967" y="5137364"/>
              <a:ext cx="1189749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Annotations</a:t>
              </a:r>
              <a:endParaRPr lang="en-US" sz="1800" dirty="0" smtClean="0"/>
            </a:p>
            <a:p>
              <a:endParaRPr lang="en-US" sz="1800" dirty="0" smtClean="0"/>
            </a:p>
            <a:p>
              <a:r>
                <a:rPr lang="en-US" sz="1800" dirty="0" smtClean="0"/>
                <a:t>      Trash</a:t>
              </a:r>
              <a:endParaRPr lang="en-US" sz="1800" dirty="0"/>
            </a:p>
          </p:txBody>
        </p:sp>
        <p:cxnSp>
          <p:nvCxnSpPr>
            <p:cNvPr id="188" name="Connecteur droit 187"/>
            <p:cNvCxnSpPr>
              <a:stCxn id="185" idx="4"/>
              <a:endCxn id="186" idx="0"/>
            </p:cNvCxnSpPr>
            <p:nvPr/>
          </p:nvCxnSpPr>
          <p:spPr bwMode="auto">
            <a:xfrm rot="16200000" flipH="1">
              <a:off x="5061358" y="5572326"/>
              <a:ext cx="347190" cy="425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" name="Connecteur droit 180"/>
          <p:cNvCxnSpPr/>
          <p:nvPr/>
        </p:nvCxnSpPr>
        <p:spPr bwMode="auto">
          <a:xfrm>
            <a:off x="3515932" y="4314423"/>
            <a:ext cx="592429" cy="4121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85800" y="0"/>
            <a:ext cx="8458200" cy="1120462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Revolution 2: </a:t>
            </a:r>
            <a:r>
              <a:rPr lang="en-US" dirty="0" smtClean="0"/>
              <a:t>Remove some nodes; name </a:t>
            </a:r>
            <a:r>
              <a:rPr lang="en-US" i="1" dirty="0" smtClean="0"/>
              <a:t>all</a:t>
            </a:r>
            <a:endParaRPr lang="en-US" dirty="0"/>
          </a:p>
        </p:txBody>
      </p:sp>
      <p:cxnSp>
        <p:nvCxnSpPr>
          <p:cNvPr id="90" name="Connecteur droit 89"/>
          <p:cNvCxnSpPr>
            <a:stCxn id="16" idx="4"/>
          </p:cNvCxnSpPr>
          <p:nvPr/>
        </p:nvCxnSpPr>
        <p:spPr bwMode="auto">
          <a:xfrm rot="16200000" flipH="1">
            <a:off x="3375269" y="4096788"/>
            <a:ext cx="265193" cy="60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Connecteur droit 72"/>
          <p:cNvCxnSpPr>
            <a:endCxn id="12" idx="0"/>
          </p:cNvCxnSpPr>
          <p:nvPr/>
        </p:nvCxnSpPr>
        <p:spPr bwMode="auto">
          <a:xfrm rot="10800000" flipV="1">
            <a:off x="679547" y="4781514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Connecteur droit 74"/>
          <p:cNvCxnSpPr>
            <a:endCxn id="14" idx="0"/>
          </p:cNvCxnSpPr>
          <p:nvPr/>
        </p:nvCxnSpPr>
        <p:spPr bwMode="auto">
          <a:xfrm>
            <a:off x="1078361" y="4759100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cteur droit 67"/>
          <p:cNvCxnSpPr>
            <a:stCxn id="10" idx="4"/>
          </p:cNvCxnSpPr>
          <p:nvPr/>
        </p:nvCxnSpPr>
        <p:spPr bwMode="auto">
          <a:xfrm rot="5400000">
            <a:off x="951888" y="4132110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Connecteur droit 69"/>
          <p:cNvCxnSpPr/>
          <p:nvPr/>
        </p:nvCxnSpPr>
        <p:spPr bwMode="auto">
          <a:xfrm rot="16200000" flipH="1">
            <a:off x="926468" y="4548263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Connecteur droit 95"/>
          <p:cNvCxnSpPr>
            <a:endCxn id="16" idx="0"/>
          </p:cNvCxnSpPr>
          <p:nvPr/>
        </p:nvCxnSpPr>
        <p:spPr bwMode="auto">
          <a:xfrm>
            <a:off x="1365161" y="3219718"/>
            <a:ext cx="2139660" cy="500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Connecteur droit 93"/>
          <p:cNvCxnSpPr>
            <a:stCxn id="50" idx="1"/>
          </p:cNvCxnSpPr>
          <p:nvPr/>
        </p:nvCxnSpPr>
        <p:spPr bwMode="auto">
          <a:xfrm rot="10800000" flipV="1">
            <a:off x="2557864" y="4303180"/>
            <a:ext cx="823662" cy="38868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e 50"/>
          <p:cNvGrpSpPr/>
          <p:nvPr/>
        </p:nvGrpSpPr>
        <p:grpSpPr>
          <a:xfrm>
            <a:off x="993104" y="4105439"/>
            <a:ext cx="300081" cy="369332"/>
            <a:chOff x="3580320" y="2125012"/>
            <a:chExt cx="423171" cy="424476"/>
          </a:xfrm>
          <a:solidFill>
            <a:srgbClr val="FF0000"/>
          </a:solidFill>
        </p:grpSpPr>
        <p:sp>
          <p:nvSpPr>
            <p:cNvPr id="52" name="Ellipse 5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3" name="ZoneTexte 5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" name="Groupe 37"/>
          <p:cNvGrpSpPr/>
          <p:nvPr/>
        </p:nvGrpSpPr>
        <p:grpSpPr>
          <a:xfrm>
            <a:off x="1251314" y="3022204"/>
            <a:ext cx="311303" cy="369332"/>
            <a:chOff x="1828794" y="2472741"/>
            <a:chExt cx="438996" cy="424476"/>
          </a:xfrm>
        </p:grpSpPr>
        <p:sp>
          <p:nvSpPr>
            <p:cNvPr id="5" name="Ellipse 4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57" name="Connecteur droit 56"/>
          <p:cNvCxnSpPr/>
          <p:nvPr/>
        </p:nvCxnSpPr>
        <p:spPr bwMode="auto">
          <a:xfrm rot="10800000" flipV="1">
            <a:off x="1351777" y="2943767"/>
            <a:ext cx="1132459" cy="1904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1143102" y="5718221"/>
            <a:ext cx="5450888" cy="386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" name="Ellipse 3"/>
          <p:cNvSpPr/>
          <p:nvPr/>
        </p:nvSpPr>
        <p:spPr bwMode="auto">
          <a:xfrm>
            <a:off x="2356378" y="226021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51860" y="37692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8602" y="435010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1018984" y="372257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579086" y="5177472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595828" y="575830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1344720" y="516439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1361463" y="57452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3404361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2130143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2146885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2904909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2921652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46715" y="3672140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25" name="ZoneTexte 24"/>
          <p:cNvSpPr txBox="1"/>
          <p:nvPr/>
        </p:nvSpPr>
        <p:spPr>
          <a:xfrm>
            <a:off x="1213839" y="367027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719149" y="510274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BMW</a:t>
            </a:r>
            <a:endParaRPr lang="en-US" sz="18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484783" y="5089669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2010</a:t>
            </a:r>
            <a:endParaRPr lang="en-US" sz="1800" dirty="0"/>
          </a:p>
        </p:txBody>
      </p:sp>
      <p:sp>
        <p:nvSpPr>
          <p:cNvPr id="28" name="ZoneTexte 27"/>
          <p:cNvSpPr txBox="1"/>
          <p:nvPr/>
        </p:nvSpPr>
        <p:spPr>
          <a:xfrm>
            <a:off x="2277815" y="5099006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Toto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067090" y="510834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M</a:t>
            </a:r>
            <a:endParaRPr lang="en-US" sz="18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574863" y="364971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Children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519264" y="22022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Families</a:t>
            </a:r>
          </a:p>
        </p:txBody>
      </p:sp>
      <p:grpSp>
        <p:nvGrpSpPr>
          <p:cNvPr id="8" name="Groupe 33"/>
          <p:cNvGrpSpPr/>
          <p:nvPr/>
        </p:nvGrpSpPr>
        <p:grpSpPr>
          <a:xfrm>
            <a:off x="2347239" y="2663621"/>
            <a:ext cx="300081" cy="369332"/>
            <a:chOff x="3580320" y="2125012"/>
            <a:chExt cx="423171" cy="424476"/>
          </a:xfrm>
          <a:solidFill>
            <a:srgbClr val="FF0000"/>
          </a:solidFill>
        </p:grpSpPr>
        <p:sp>
          <p:nvSpPr>
            <p:cNvPr id="32" name="Ellipse 31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11" name="Groupe 41"/>
          <p:cNvGrpSpPr/>
          <p:nvPr/>
        </p:nvGrpSpPr>
        <p:grpSpPr>
          <a:xfrm>
            <a:off x="985508" y="4499510"/>
            <a:ext cx="311303" cy="369332"/>
            <a:chOff x="1828794" y="2472741"/>
            <a:chExt cx="438996" cy="424476"/>
          </a:xfrm>
        </p:grpSpPr>
        <p:sp>
          <p:nvSpPr>
            <p:cNvPr id="43" name="Ellipse 42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17" name="Groupe 44"/>
          <p:cNvGrpSpPr/>
          <p:nvPr/>
        </p:nvGrpSpPr>
        <p:grpSpPr>
          <a:xfrm>
            <a:off x="2436103" y="4508847"/>
            <a:ext cx="311303" cy="369332"/>
            <a:chOff x="1828794" y="2472741"/>
            <a:chExt cx="438996" cy="424476"/>
          </a:xfrm>
        </p:grpSpPr>
        <p:sp>
          <p:nvSpPr>
            <p:cNvPr id="46" name="Ellipse 45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grpSp>
        <p:nvGrpSpPr>
          <p:cNvPr id="22" name="Groupe 47"/>
          <p:cNvGrpSpPr/>
          <p:nvPr/>
        </p:nvGrpSpPr>
        <p:grpSpPr>
          <a:xfrm>
            <a:off x="3381526" y="4118514"/>
            <a:ext cx="300081" cy="369332"/>
            <a:chOff x="3580320" y="2125012"/>
            <a:chExt cx="423171" cy="424476"/>
          </a:xfrm>
          <a:solidFill>
            <a:srgbClr val="FF0000"/>
          </a:solidFill>
        </p:grpSpPr>
        <p:sp>
          <p:nvSpPr>
            <p:cNvPr id="49" name="Ellipse 48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0" name="ZoneTexte 49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cxnSp>
        <p:nvCxnSpPr>
          <p:cNvPr id="55" name="Connecteur droit 54"/>
          <p:cNvCxnSpPr>
            <a:stCxn id="4" idx="4"/>
          </p:cNvCxnSpPr>
          <p:nvPr/>
        </p:nvCxnSpPr>
        <p:spPr bwMode="auto">
          <a:xfrm rot="16200000" flipH="1">
            <a:off x="2383619" y="2579963"/>
            <a:ext cx="156878" cy="104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Connecteur droit 58"/>
          <p:cNvCxnSpPr>
            <a:endCxn id="6" idx="0"/>
          </p:cNvCxnSpPr>
          <p:nvPr/>
        </p:nvCxnSpPr>
        <p:spPr bwMode="auto">
          <a:xfrm rot="10800000" flipV="1">
            <a:off x="152321" y="3313557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cteur droit 63"/>
          <p:cNvCxnSpPr>
            <a:stCxn id="6" idx="4"/>
            <a:endCxn id="9" idx="0"/>
          </p:cNvCxnSpPr>
          <p:nvPr/>
        </p:nvCxnSpPr>
        <p:spPr bwMode="auto">
          <a:xfrm rot="16200000" flipH="1">
            <a:off x="-6463" y="4174580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Connecteur droit 65"/>
          <p:cNvCxnSpPr>
            <a:endCxn id="10" idx="0"/>
          </p:cNvCxnSpPr>
          <p:nvPr/>
        </p:nvCxnSpPr>
        <p:spPr bwMode="auto">
          <a:xfrm rot="5400000">
            <a:off x="1019537" y="3358134"/>
            <a:ext cx="464353" cy="26453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Connecteur droit 76"/>
          <p:cNvCxnSpPr>
            <a:stCxn id="12" idx="4"/>
            <a:endCxn id="13" idx="0"/>
          </p:cNvCxnSpPr>
          <p:nvPr/>
        </p:nvCxnSpPr>
        <p:spPr bwMode="auto">
          <a:xfrm rot="16200000" flipH="1">
            <a:off x="520763" y="558278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Connecteur droit 79"/>
          <p:cNvCxnSpPr>
            <a:stCxn id="14" idx="4"/>
            <a:endCxn id="15" idx="0"/>
          </p:cNvCxnSpPr>
          <p:nvPr/>
        </p:nvCxnSpPr>
        <p:spPr bwMode="auto">
          <a:xfrm rot="16200000" flipH="1">
            <a:off x="1286397" y="5569707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Connecteur droit 81"/>
          <p:cNvCxnSpPr>
            <a:stCxn id="18" idx="4"/>
            <a:endCxn id="19" idx="0"/>
          </p:cNvCxnSpPr>
          <p:nvPr/>
        </p:nvCxnSpPr>
        <p:spPr bwMode="auto">
          <a:xfrm rot="16200000" flipH="1">
            <a:off x="2071820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Connecteur droit 83"/>
          <p:cNvCxnSpPr>
            <a:stCxn id="20" idx="4"/>
            <a:endCxn id="21" idx="0"/>
          </p:cNvCxnSpPr>
          <p:nvPr/>
        </p:nvCxnSpPr>
        <p:spPr bwMode="auto">
          <a:xfrm rot="16200000" flipH="1">
            <a:off x="2846587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endCxn id="18" idx="0"/>
          </p:cNvCxnSpPr>
          <p:nvPr/>
        </p:nvCxnSpPr>
        <p:spPr bwMode="auto">
          <a:xfrm rot="10800000" flipV="1">
            <a:off x="2230604" y="4803923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endCxn id="20" idx="0"/>
          </p:cNvCxnSpPr>
          <p:nvPr/>
        </p:nvCxnSpPr>
        <p:spPr bwMode="auto">
          <a:xfrm>
            <a:off x="2530466" y="4770305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>
            <a:endCxn id="120" idx="0"/>
          </p:cNvCxnSpPr>
          <p:nvPr/>
        </p:nvCxnSpPr>
        <p:spPr bwMode="auto">
          <a:xfrm rot="10800000" flipV="1">
            <a:off x="6207535" y="4779645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>
            <a:endCxn id="122" idx="0"/>
          </p:cNvCxnSpPr>
          <p:nvPr/>
        </p:nvCxnSpPr>
        <p:spPr bwMode="auto">
          <a:xfrm>
            <a:off x="6606349" y="4757232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6" name="Connecteur droit 105"/>
          <p:cNvCxnSpPr>
            <a:stCxn id="119" idx="4"/>
          </p:cNvCxnSpPr>
          <p:nvPr/>
        </p:nvCxnSpPr>
        <p:spPr bwMode="auto">
          <a:xfrm rot="5400000">
            <a:off x="6479875" y="4130242"/>
            <a:ext cx="330562" cy="45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/>
          <p:nvPr/>
        </p:nvCxnSpPr>
        <p:spPr bwMode="auto">
          <a:xfrm rot="16200000" flipH="1">
            <a:off x="6454455" y="4546394"/>
            <a:ext cx="358585" cy="182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4" name="Groupe 109"/>
          <p:cNvGrpSpPr/>
          <p:nvPr/>
        </p:nvGrpSpPr>
        <p:grpSpPr>
          <a:xfrm>
            <a:off x="6521092" y="4103570"/>
            <a:ext cx="300081" cy="369332"/>
            <a:chOff x="3580320" y="2125012"/>
            <a:chExt cx="423171" cy="424476"/>
          </a:xfrm>
          <a:solidFill>
            <a:srgbClr val="FF0000"/>
          </a:solidFill>
        </p:grpSpPr>
        <p:sp>
          <p:nvSpPr>
            <p:cNvPr id="111" name="Ellipse 110"/>
            <p:cNvSpPr/>
            <p:nvPr/>
          </p:nvSpPr>
          <p:spPr bwMode="auto">
            <a:xfrm>
              <a:off x="3603937" y="2161508"/>
              <a:ext cx="283335" cy="28333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2" name="ZoneTexte 111"/>
            <p:cNvSpPr txBox="1"/>
            <p:nvPr/>
          </p:nvSpPr>
          <p:spPr>
            <a:xfrm>
              <a:off x="3580320" y="2125012"/>
              <a:ext cx="423171" cy="42447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*</a:t>
              </a:r>
              <a:endParaRPr lang="en-US" sz="1800" dirty="0"/>
            </a:p>
          </p:txBody>
        </p:sp>
      </p:grpSp>
      <p:grpSp>
        <p:nvGrpSpPr>
          <p:cNvPr id="34" name="Groupe 112"/>
          <p:cNvGrpSpPr/>
          <p:nvPr/>
        </p:nvGrpSpPr>
        <p:grpSpPr>
          <a:xfrm>
            <a:off x="6064253" y="3020336"/>
            <a:ext cx="311303" cy="369332"/>
            <a:chOff x="1828794" y="2472741"/>
            <a:chExt cx="438996" cy="424476"/>
          </a:xfrm>
        </p:grpSpPr>
        <p:sp>
          <p:nvSpPr>
            <p:cNvPr id="114" name="Ellipse 113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5" name="ZoneTexte 114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16" name="Connecteur droit 115"/>
          <p:cNvCxnSpPr/>
          <p:nvPr/>
        </p:nvCxnSpPr>
        <p:spPr bwMode="auto">
          <a:xfrm>
            <a:off x="2458426" y="2959358"/>
            <a:ext cx="3749191" cy="2603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7" name="Ellipse 116"/>
          <p:cNvSpPr/>
          <p:nvPr/>
        </p:nvSpPr>
        <p:spPr bwMode="auto">
          <a:xfrm>
            <a:off x="4864799" y="37674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8" name="Ellipse 117"/>
          <p:cNvSpPr/>
          <p:nvPr/>
        </p:nvSpPr>
        <p:spPr bwMode="auto">
          <a:xfrm>
            <a:off x="4881542" y="434823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9" name="Ellipse 118"/>
          <p:cNvSpPr/>
          <p:nvPr/>
        </p:nvSpPr>
        <p:spPr bwMode="auto">
          <a:xfrm>
            <a:off x="6546972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0" name="Ellipse 119"/>
          <p:cNvSpPr/>
          <p:nvPr/>
        </p:nvSpPr>
        <p:spPr bwMode="auto">
          <a:xfrm>
            <a:off x="6107074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1" name="Ellipse 120"/>
          <p:cNvSpPr/>
          <p:nvPr/>
        </p:nvSpPr>
        <p:spPr bwMode="auto">
          <a:xfrm>
            <a:off x="6123816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2" name="Ellipse 121"/>
          <p:cNvSpPr/>
          <p:nvPr/>
        </p:nvSpPr>
        <p:spPr bwMode="auto">
          <a:xfrm>
            <a:off x="6872707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3" name="Ellipse 122"/>
          <p:cNvSpPr/>
          <p:nvPr/>
        </p:nvSpPr>
        <p:spPr bwMode="auto">
          <a:xfrm>
            <a:off x="6889450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9" name="ZoneTexte 128"/>
          <p:cNvSpPr txBox="1"/>
          <p:nvPr/>
        </p:nvSpPr>
        <p:spPr>
          <a:xfrm>
            <a:off x="5059654" y="3670271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130" name="ZoneTexte 129"/>
          <p:cNvSpPr txBox="1"/>
          <p:nvPr/>
        </p:nvSpPr>
        <p:spPr>
          <a:xfrm>
            <a:off x="6741827" y="366840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131" name="ZoneTexte 130"/>
          <p:cNvSpPr txBox="1"/>
          <p:nvPr/>
        </p:nvSpPr>
        <p:spPr>
          <a:xfrm>
            <a:off x="6247136" y="5100875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2CV</a:t>
            </a:r>
            <a:endParaRPr lang="en-US" sz="1800" dirty="0"/>
          </a:p>
        </p:txBody>
      </p:sp>
      <p:sp>
        <p:nvSpPr>
          <p:cNvPr id="132" name="ZoneTexte 131"/>
          <p:cNvSpPr txBox="1"/>
          <p:nvPr/>
        </p:nvSpPr>
        <p:spPr>
          <a:xfrm>
            <a:off x="7012771" y="5087800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1976</a:t>
            </a:r>
            <a:endParaRPr lang="en-US" sz="1800" dirty="0"/>
          </a:p>
        </p:txBody>
      </p:sp>
      <p:grpSp>
        <p:nvGrpSpPr>
          <p:cNvPr id="36" name="Groupe 135"/>
          <p:cNvGrpSpPr/>
          <p:nvPr/>
        </p:nvGrpSpPr>
        <p:grpSpPr>
          <a:xfrm>
            <a:off x="6513496" y="4497641"/>
            <a:ext cx="311303" cy="369332"/>
            <a:chOff x="1828794" y="2472741"/>
            <a:chExt cx="438996" cy="424476"/>
          </a:xfrm>
        </p:grpSpPr>
        <p:sp>
          <p:nvSpPr>
            <p:cNvPr id="137" name="Ellipse 136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38" name="ZoneTexte 137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45" name="Connecteur droit 144"/>
          <p:cNvCxnSpPr>
            <a:endCxn id="117" idx="0"/>
          </p:cNvCxnSpPr>
          <p:nvPr/>
        </p:nvCxnSpPr>
        <p:spPr bwMode="auto">
          <a:xfrm rot="10800000" flipV="1">
            <a:off x="4965261" y="3311688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Connecteur droit 145"/>
          <p:cNvCxnSpPr>
            <a:stCxn id="117" idx="4"/>
            <a:endCxn id="118" idx="0"/>
          </p:cNvCxnSpPr>
          <p:nvPr/>
        </p:nvCxnSpPr>
        <p:spPr bwMode="auto">
          <a:xfrm rot="16200000" flipH="1">
            <a:off x="4806476" y="417271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Connecteur droit 146"/>
          <p:cNvCxnSpPr>
            <a:stCxn id="115" idx="1"/>
            <a:endCxn id="119" idx="0"/>
          </p:cNvCxnSpPr>
          <p:nvPr/>
        </p:nvCxnSpPr>
        <p:spPr bwMode="auto">
          <a:xfrm rot="10800000" flipH="1" flipV="1">
            <a:off x="6064252" y="3205002"/>
            <a:ext cx="583179" cy="5157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Connecteur droit 147"/>
          <p:cNvCxnSpPr>
            <a:stCxn id="120" idx="4"/>
            <a:endCxn id="121" idx="0"/>
          </p:cNvCxnSpPr>
          <p:nvPr/>
        </p:nvCxnSpPr>
        <p:spPr bwMode="auto">
          <a:xfrm rot="16200000" flipH="1">
            <a:off x="6048751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Connecteur droit 148"/>
          <p:cNvCxnSpPr>
            <a:stCxn id="122" idx="4"/>
            <a:endCxn id="123" idx="0"/>
          </p:cNvCxnSpPr>
          <p:nvPr/>
        </p:nvCxnSpPr>
        <p:spPr bwMode="auto">
          <a:xfrm rot="16200000" flipH="1">
            <a:off x="6814384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3" name="Ellipse 162"/>
          <p:cNvSpPr/>
          <p:nvPr/>
        </p:nvSpPr>
        <p:spPr bwMode="auto">
          <a:xfrm>
            <a:off x="3660596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4" name="Ellipse 163"/>
          <p:cNvSpPr/>
          <p:nvPr/>
        </p:nvSpPr>
        <p:spPr bwMode="auto">
          <a:xfrm>
            <a:off x="3677338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5" name="Ellipse 164"/>
          <p:cNvSpPr/>
          <p:nvPr/>
        </p:nvSpPr>
        <p:spPr bwMode="auto">
          <a:xfrm>
            <a:off x="4435362" y="517325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6" name="Ellipse 165"/>
          <p:cNvSpPr/>
          <p:nvPr/>
        </p:nvSpPr>
        <p:spPr bwMode="auto">
          <a:xfrm>
            <a:off x="4452105" y="5754096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7" name="ZoneTexte 166"/>
          <p:cNvSpPr txBox="1"/>
          <p:nvPr/>
        </p:nvSpPr>
        <p:spPr>
          <a:xfrm>
            <a:off x="3808268" y="5109737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Zaza</a:t>
            </a:r>
          </a:p>
        </p:txBody>
      </p:sp>
      <p:sp>
        <p:nvSpPr>
          <p:cNvPr id="168" name="ZoneTexte 167"/>
          <p:cNvSpPr txBox="1"/>
          <p:nvPr/>
        </p:nvSpPr>
        <p:spPr>
          <a:xfrm>
            <a:off x="4597543" y="511907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F</a:t>
            </a:r>
            <a:endParaRPr lang="en-US" sz="1800" dirty="0"/>
          </a:p>
        </p:txBody>
      </p:sp>
      <p:grpSp>
        <p:nvGrpSpPr>
          <p:cNvPr id="40" name="Groupe 168"/>
          <p:cNvGrpSpPr/>
          <p:nvPr/>
        </p:nvGrpSpPr>
        <p:grpSpPr>
          <a:xfrm>
            <a:off x="3966556" y="4519578"/>
            <a:ext cx="311303" cy="369332"/>
            <a:chOff x="1828794" y="2472741"/>
            <a:chExt cx="438996" cy="424476"/>
          </a:xfrm>
        </p:grpSpPr>
        <p:sp>
          <p:nvSpPr>
            <p:cNvPr id="170" name="Ellipse 169"/>
            <p:cNvSpPr/>
            <p:nvPr/>
          </p:nvSpPr>
          <p:spPr bwMode="auto">
            <a:xfrm>
              <a:off x="1852393" y="2573636"/>
              <a:ext cx="283335" cy="28333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71" name="ZoneTexte 170"/>
            <p:cNvSpPr txBox="1"/>
            <p:nvPr/>
          </p:nvSpPr>
          <p:spPr>
            <a:xfrm>
              <a:off x="1828794" y="2472741"/>
              <a:ext cx="438996" cy="4244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ym typeface="Symbol"/>
                </a:rPr>
                <a:t></a:t>
              </a:r>
              <a:endParaRPr lang="en-US" sz="1800" dirty="0"/>
            </a:p>
          </p:txBody>
        </p:sp>
      </p:grpSp>
      <p:cxnSp>
        <p:nvCxnSpPr>
          <p:cNvPr id="172" name="Connecteur droit 171"/>
          <p:cNvCxnSpPr>
            <a:stCxn id="163" idx="4"/>
            <a:endCxn id="164" idx="0"/>
          </p:cNvCxnSpPr>
          <p:nvPr/>
        </p:nvCxnSpPr>
        <p:spPr bwMode="auto">
          <a:xfrm rot="16200000" flipH="1">
            <a:off x="3602273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Connecteur droit 172"/>
          <p:cNvCxnSpPr>
            <a:stCxn id="165" idx="4"/>
            <a:endCxn id="166" idx="0"/>
          </p:cNvCxnSpPr>
          <p:nvPr/>
        </p:nvCxnSpPr>
        <p:spPr bwMode="auto">
          <a:xfrm rot="16200000" flipH="1">
            <a:off x="4377040" y="5578569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Connecteur droit 173"/>
          <p:cNvCxnSpPr>
            <a:endCxn id="163" idx="0"/>
          </p:cNvCxnSpPr>
          <p:nvPr/>
        </p:nvCxnSpPr>
        <p:spPr bwMode="auto">
          <a:xfrm rot="10800000" flipV="1">
            <a:off x="3761057" y="4814654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Connecteur droit 174"/>
          <p:cNvCxnSpPr>
            <a:endCxn id="165" idx="0"/>
          </p:cNvCxnSpPr>
          <p:nvPr/>
        </p:nvCxnSpPr>
        <p:spPr bwMode="auto">
          <a:xfrm>
            <a:off x="4060919" y="4781036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2" name="Groupe 191"/>
          <p:cNvGrpSpPr/>
          <p:nvPr/>
        </p:nvGrpSpPr>
        <p:grpSpPr>
          <a:xfrm>
            <a:off x="5139001" y="4739428"/>
            <a:ext cx="1519380" cy="1295508"/>
            <a:chOff x="5139001" y="4739428"/>
            <a:chExt cx="1519380" cy="1295508"/>
          </a:xfrm>
        </p:grpSpPr>
        <p:cxnSp>
          <p:nvCxnSpPr>
            <p:cNvPr id="189" name="Connecteur droit 188"/>
            <p:cNvCxnSpPr>
              <a:endCxn id="185" idx="0"/>
            </p:cNvCxnSpPr>
            <p:nvPr/>
          </p:nvCxnSpPr>
          <p:spPr bwMode="auto">
            <a:xfrm rot="10800000" flipV="1">
              <a:off x="5239461" y="4739428"/>
              <a:ext cx="1418920" cy="44690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5" name="Ellipse 184"/>
            <p:cNvSpPr/>
            <p:nvPr/>
          </p:nvSpPr>
          <p:spPr bwMode="auto">
            <a:xfrm>
              <a:off x="5139001" y="5186334"/>
              <a:ext cx="200920" cy="24652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86" name="Ellipse 185"/>
            <p:cNvSpPr/>
            <p:nvPr/>
          </p:nvSpPr>
          <p:spPr bwMode="auto">
            <a:xfrm>
              <a:off x="5155743" y="5767171"/>
              <a:ext cx="200920" cy="24652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87" name="ZoneTexte 186"/>
            <p:cNvSpPr txBox="1"/>
            <p:nvPr/>
          </p:nvSpPr>
          <p:spPr>
            <a:xfrm>
              <a:off x="5279063" y="5111606"/>
              <a:ext cx="70230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/>
                <a:t>Ann.</a:t>
              </a:r>
            </a:p>
            <a:p>
              <a:endParaRPr lang="en-US" sz="1800" dirty="0" smtClean="0"/>
            </a:p>
            <a:p>
              <a:r>
                <a:rPr lang="en-US" sz="1800" dirty="0" smtClean="0"/>
                <a:t>Trash</a:t>
              </a:r>
              <a:endParaRPr lang="en-US" sz="1800" dirty="0"/>
            </a:p>
          </p:txBody>
        </p:sp>
        <p:cxnSp>
          <p:nvCxnSpPr>
            <p:cNvPr id="188" name="Connecteur droit 187"/>
            <p:cNvCxnSpPr>
              <a:stCxn id="185" idx="4"/>
              <a:endCxn id="186" idx="0"/>
            </p:cNvCxnSpPr>
            <p:nvPr/>
          </p:nvCxnSpPr>
          <p:spPr bwMode="auto">
            <a:xfrm rot="16200000" flipH="1">
              <a:off x="5080678" y="5591644"/>
              <a:ext cx="334309" cy="1674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36" name="ZoneTexte 135"/>
          <p:cNvSpPr txBox="1"/>
          <p:nvPr/>
        </p:nvSpPr>
        <p:spPr>
          <a:xfrm>
            <a:off x="456499" y="2959993"/>
            <a:ext cx="838691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Family</a:t>
            </a:r>
          </a:p>
        </p:txBody>
      </p:sp>
      <p:sp>
        <p:nvSpPr>
          <p:cNvPr id="139" name="ZoneTexte 138"/>
          <p:cNvSpPr txBox="1"/>
          <p:nvPr/>
        </p:nvSpPr>
        <p:spPr>
          <a:xfrm>
            <a:off x="6224143" y="2957845"/>
            <a:ext cx="838691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Family</a:t>
            </a:r>
          </a:p>
        </p:txBody>
      </p:sp>
      <p:sp>
        <p:nvSpPr>
          <p:cNvPr id="142" name="ZoneTexte 141"/>
          <p:cNvSpPr txBox="1"/>
          <p:nvPr/>
        </p:nvSpPr>
        <p:spPr>
          <a:xfrm>
            <a:off x="1263207" y="4556774"/>
            <a:ext cx="518091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</a:t>
            </a:r>
            <a:endParaRPr lang="en-US" sz="1800" dirty="0"/>
          </a:p>
        </p:txBody>
      </p:sp>
      <p:sp>
        <p:nvSpPr>
          <p:cNvPr id="154" name="ZoneTexte 153"/>
          <p:cNvSpPr txBox="1"/>
          <p:nvPr/>
        </p:nvSpPr>
        <p:spPr>
          <a:xfrm>
            <a:off x="6799029" y="4554626"/>
            <a:ext cx="518091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</a:t>
            </a:r>
            <a:endParaRPr lang="en-US" sz="1800" dirty="0"/>
          </a:p>
        </p:txBody>
      </p:sp>
      <p:sp>
        <p:nvSpPr>
          <p:cNvPr id="155" name="ZoneTexte 154"/>
          <p:cNvSpPr txBox="1"/>
          <p:nvPr/>
        </p:nvSpPr>
        <p:spPr>
          <a:xfrm>
            <a:off x="2748459" y="4549093"/>
            <a:ext cx="697627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</a:t>
            </a:r>
          </a:p>
        </p:txBody>
      </p:sp>
      <p:sp>
        <p:nvSpPr>
          <p:cNvPr id="157" name="ZoneTexte 156"/>
          <p:cNvSpPr txBox="1"/>
          <p:nvPr/>
        </p:nvSpPr>
        <p:spPr>
          <a:xfrm>
            <a:off x="4266033" y="4546945"/>
            <a:ext cx="697627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" name="Connecteur droit 180"/>
          <p:cNvCxnSpPr>
            <a:stCxn id="16" idx="3"/>
          </p:cNvCxnSpPr>
          <p:nvPr/>
        </p:nvCxnSpPr>
        <p:spPr bwMode="auto">
          <a:xfrm rot="16200000" flipH="1">
            <a:off x="3373367" y="3991551"/>
            <a:ext cx="795413" cy="6745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72922" y="0"/>
            <a:ext cx="8299450" cy="1143000"/>
          </a:xfrm>
        </p:spPr>
        <p:txBody>
          <a:bodyPr/>
          <a:lstStyle/>
          <a:p>
            <a:r>
              <a:rPr lang="en-US" dirty="0" smtClean="0"/>
              <a:t>Unranked label trees</a:t>
            </a:r>
            <a:endParaRPr lang="en-US" dirty="0"/>
          </a:p>
        </p:txBody>
      </p:sp>
      <p:cxnSp>
        <p:nvCxnSpPr>
          <p:cNvPr id="73" name="Connecteur droit 72"/>
          <p:cNvCxnSpPr>
            <a:endCxn id="12" idx="0"/>
          </p:cNvCxnSpPr>
          <p:nvPr/>
        </p:nvCxnSpPr>
        <p:spPr bwMode="auto">
          <a:xfrm rot="10800000" flipV="1">
            <a:off x="679547" y="4781514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Connecteur droit 74"/>
          <p:cNvCxnSpPr>
            <a:endCxn id="14" idx="0"/>
          </p:cNvCxnSpPr>
          <p:nvPr/>
        </p:nvCxnSpPr>
        <p:spPr bwMode="auto">
          <a:xfrm>
            <a:off x="1078361" y="4759100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cteur droit 67"/>
          <p:cNvCxnSpPr>
            <a:stCxn id="10" idx="4"/>
          </p:cNvCxnSpPr>
          <p:nvPr/>
        </p:nvCxnSpPr>
        <p:spPr bwMode="auto">
          <a:xfrm rot="5400000">
            <a:off x="766989" y="4296820"/>
            <a:ext cx="680171" cy="2474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Connecteur droit 95"/>
          <p:cNvCxnSpPr>
            <a:endCxn id="16" idx="0"/>
          </p:cNvCxnSpPr>
          <p:nvPr/>
        </p:nvCxnSpPr>
        <p:spPr bwMode="auto">
          <a:xfrm>
            <a:off x="1365161" y="3219718"/>
            <a:ext cx="2139660" cy="50099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Connecteur droit 93"/>
          <p:cNvCxnSpPr>
            <a:stCxn id="16" idx="4"/>
          </p:cNvCxnSpPr>
          <p:nvPr/>
        </p:nvCxnSpPr>
        <p:spPr bwMode="auto">
          <a:xfrm rot="5400000">
            <a:off x="2669028" y="3856073"/>
            <a:ext cx="724630" cy="94695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" name="Ellipse 4"/>
          <p:cNvSpPr/>
          <p:nvPr/>
        </p:nvSpPr>
        <p:spPr bwMode="auto">
          <a:xfrm>
            <a:off x="1268049" y="3109992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143102" y="5718221"/>
            <a:ext cx="5450888" cy="3863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" name="Ellipse 3"/>
          <p:cNvSpPr/>
          <p:nvPr/>
        </p:nvSpPr>
        <p:spPr bwMode="auto">
          <a:xfrm>
            <a:off x="2356378" y="226021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51860" y="37692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8602" y="435010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1018984" y="372257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579086" y="5177472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595828" y="575830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1344720" y="5164397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Ellipse 14"/>
          <p:cNvSpPr/>
          <p:nvPr/>
        </p:nvSpPr>
        <p:spPr bwMode="auto">
          <a:xfrm>
            <a:off x="1361463" y="57452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3404361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2130143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2146885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0" name="Ellipse 19"/>
          <p:cNvSpPr/>
          <p:nvPr/>
        </p:nvSpPr>
        <p:spPr bwMode="auto">
          <a:xfrm>
            <a:off x="2904909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2921652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246715" y="3672140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25" name="ZoneTexte 24"/>
          <p:cNvSpPr txBox="1"/>
          <p:nvPr/>
        </p:nvSpPr>
        <p:spPr>
          <a:xfrm>
            <a:off x="1213839" y="367027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26" name="ZoneTexte 25"/>
          <p:cNvSpPr txBox="1"/>
          <p:nvPr/>
        </p:nvSpPr>
        <p:spPr>
          <a:xfrm>
            <a:off x="719149" y="5102744"/>
            <a:ext cx="761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BMW</a:t>
            </a:r>
            <a:endParaRPr lang="en-US" sz="1800" dirty="0"/>
          </a:p>
        </p:txBody>
      </p:sp>
      <p:sp>
        <p:nvSpPr>
          <p:cNvPr id="27" name="ZoneTexte 26"/>
          <p:cNvSpPr txBox="1"/>
          <p:nvPr/>
        </p:nvSpPr>
        <p:spPr>
          <a:xfrm>
            <a:off x="1484783" y="5089669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2010</a:t>
            </a:r>
            <a:endParaRPr lang="en-US" sz="1800" dirty="0"/>
          </a:p>
        </p:txBody>
      </p:sp>
      <p:sp>
        <p:nvSpPr>
          <p:cNvPr id="28" name="ZoneTexte 27"/>
          <p:cNvSpPr txBox="1"/>
          <p:nvPr/>
        </p:nvSpPr>
        <p:spPr>
          <a:xfrm>
            <a:off x="2277815" y="5099006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Toto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067090" y="5108343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M</a:t>
            </a:r>
            <a:endParaRPr lang="en-US" sz="18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574863" y="3649711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Children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519264" y="2202286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Families</a:t>
            </a:r>
          </a:p>
        </p:txBody>
      </p:sp>
      <p:sp>
        <p:nvSpPr>
          <p:cNvPr id="43" name="Ellipse 42"/>
          <p:cNvSpPr/>
          <p:nvPr/>
        </p:nvSpPr>
        <p:spPr bwMode="auto">
          <a:xfrm>
            <a:off x="1002243" y="4587298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46" name="Ellipse 45"/>
          <p:cNvSpPr/>
          <p:nvPr/>
        </p:nvSpPr>
        <p:spPr bwMode="auto">
          <a:xfrm>
            <a:off x="2452838" y="4596635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cxnSp>
        <p:nvCxnSpPr>
          <p:cNvPr id="59" name="Connecteur droit 58"/>
          <p:cNvCxnSpPr>
            <a:endCxn id="6" idx="0"/>
          </p:cNvCxnSpPr>
          <p:nvPr/>
        </p:nvCxnSpPr>
        <p:spPr bwMode="auto">
          <a:xfrm rot="10800000" flipV="1">
            <a:off x="152321" y="3313557"/>
            <a:ext cx="1217722" cy="4557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cteur droit 63"/>
          <p:cNvCxnSpPr>
            <a:stCxn id="6" idx="4"/>
            <a:endCxn id="9" idx="0"/>
          </p:cNvCxnSpPr>
          <p:nvPr/>
        </p:nvCxnSpPr>
        <p:spPr bwMode="auto">
          <a:xfrm rot="16200000" flipH="1">
            <a:off x="-6463" y="4174580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Connecteur droit 65"/>
          <p:cNvCxnSpPr>
            <a:stCxn id="5" idx="4"/>
            <a:endCxn id="10" idx="0"/>
          </p:cNvCxnSpPr>
          <p:nvPr/>
        </p:nvCxnSpPr>
        <p:spPr bwMode="auto">
          <a:xfrm rot="5400000">
            <a:off x="1060947" y="3415017"/>
            <a:ext cx="366060" cy="24906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Connecteur droit 76"/>
          <p:cNvCxnSpPr>
            <a:stCxn id="12" idx="4"/>
            <a:endCxn id="13" idx="0"/>
          </p:cNvCxnSpPr>
          <p:nvPr/>
        </p:nvCxnSpPr>
        <p:spPr bwMode="auto">
          <a:xfrm rot="16200000" flipH="1">
            <a:off x="520763" y="558278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Connecteur droit 79"/>
          <p:cNvCxnSpPr>
            <a:stCxn id="14" idx="4"/>
            <a:endCxn id="15" idx="0"/>
          </p:cNvCxnSpPr>
          <p:nvPr/>
        </p:nvCxnSpPr>
        <p:spPr bwMode="auto">
          <a:xfrm rot="16200000" flipH="1">
            <a:off x="1286397" y="5569707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Connecteur droit 81"/>
          <p:cNvCxnSpPr>
            <a:stCxn id="18" idx="4"/>
            <a:endCxn id="19" idx="0"/>
          </p:cNvCxnSpPr>
          <p:nvPr/>
        </p:nvCxnSpPr>
        <p:spPr bwMode="auto">
          <a:xfrm rot="16200000" flipH="1">
            <a:off x="2071820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4" name="Connecteur droit 83"/>
          <p:cNvCxnSpPr>
            <a:stCxn id="20" idx="4"/>
            <a:endCxn id="21" idx="0"/>
          </p:cNvCxnSpPr>
          <p:nvPr/>
        </p:nvCxnSpPr>
        <p:spPr bwMode="auto">
          <a:xfrm rot="16200000" flipH="1">
            <a:off x="2846587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endCxn id="18" idx="0"/>
          </p:cNvCxnSpPr>
          <p:nvPr/>
        </p:nvCxnSpPr>
        <p:spPr bwMode="auto">
          <a:xfrm rot="10800000" flipV="1">
            <a:off x="2230604" y="4803923"/>
            <a:ext cx="327261" cy="3716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endCxn id="20" idx="0"/>
          </p:cNvCxnSpPr>
          <p:nvPr/>
        </p:nvCxnSpPr>
        <p:spPr bwMode="auto">
          <a:xfrm>
            <a:off x="2530466" y="4770305"/>
            <a:ext cx="474904" cy="39222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4" name="Connecteur droit 103"/>
          <p:cNvCxnSpPr>
            <a:endCxn id="120" idx="0"/>
          </p:cNvCxnSpPr>
          <p:nvPr/>
        </p:nvCxnSpPr>
        <p:spPr bwMode="auto">
          <a:xfrm rot="10800000" flipV="1">
            <a:off x="6207535" y="4779645"/>
            <a:ext cx="417080" cy="3959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5" name="Connecteur droit 104"/>
          <p:cNvCxnSpPr>
            <a:endCxn id="122" idx="0"/>
          </p:cNvCxnSpPr>
          <p:nvPr/>
        </p:nvCxnSpPr>
        <p:spPr bwMode="auto">
          <a:xfrm>
            <a:off x="6606349" y="4757232"/>
            <a:ext cx="366819" cy="40529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>
            <a:stCxn id="119" idx="4"/>
          </p:cNvCxnSpPr>
          <p:nvPr/>
        </p:nvCxnSpPr>
        <p:spPr bwMode="auto">
          <a:xfrm rot="5400000">
            <a:off x="6261365" y="4348753"/>
            <a:ext cx="767584" cy="45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4" name="Ellipse 113"/>
          <p:cNvSpPr/>
          <p:nvPr/>
        </p:nvSpPr>
        <p:spPr bwMode="auto">
          <a:xfrm>
            <a:off x="6080988" y="3108124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7" name="Ellipse 116"/>
          <p:cNvSpPr/>
          <p:nvPr/>
        </p:nvSpPr>
        <p:spPr bwMode="auto">
          <a:xfrm>
            <a:off x="4864799" y="37674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8" name="Ellipse 117"/>
          <p:cNvSpPr/>
          <p:nvPr/>
        </p:nvSpPr>
        <p:spPr bwMode="auto">
          <a:xfrm>
            <a:off x="4881542" y="434823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9" name="Ellipse 118"/>
          <p:cNvSpPr/>
          <p:nvPr/>
        </p:nvSpPr>
        <p:spPr bwMode="auto">
          <a:xfrm>
            <a:off x="6546972" y="372071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0" name="Ellipse 119"/>
          <p:cNvSpPr/>
          <p:nvPr/>
        </p:nvSpPr>
        <p:spPr bwMode="auto">
          <a:xfrm>
            <a:off x="6107074" y="5175603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1" name="Ellipse 120"/>
          <p:cNvSpPr/>
          <p:nvPr/>
        </p:nvSpPr>
        <p:spPr bwMode="auto">
          <a:xfrm>
            <a:off x="6123816" y="5756440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2" name="Ellipse 121"/>
          <p:cNvSpPr/>
          <p:nvPr/>
        </p:nvSpPr>
        <p:spPr bwMode="auto">
          <a:xfrm>
            <a:off x="6872707" y="5162528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3" name="Ellipse 122"/>
          <p:cNvSpPr/>
          <p:nvPr/>
        </p:nvSpPr>
        <p:spPr bwMode="auto">
          <a:xfrm>
            <a:off x="6889450" y="5743365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9" name="ZoneTexte 128"/>
          <p:cNvSpPr txBox="1"/>
          <p:nvPr/>
        </p:nvSpPr>
        <p:spPr>
          <a:xfrm>
            <a:off x="5059654" y="3670271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Peter</a:t>
            </a:r>
            <a:endParaRPr lang="en-US" sz="1800" dirty="0"/>
          </a:p>
        </p:txBody>
      </p:sp>
      <p:sp>
        <p:nvSpPr>
          <p:cNvPr id="130" name="ZoneTexte 129"/>
          <p:cNvSpPr txBox="1"/>
          <p:nvPr/>
        </p:nvSpPr>
        <p:spPr>
          <a:xfrm>
            <a:off x="6741827" y="3668402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Cars</a:t>
            </a:r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131" name="ZoneTexte 130"/>
          <p:cNvSpPr txBox="1"/>
          <p:nvPr/>
        </p:nvSpPr>
        <p:spPr>
          <a:xfrm>
            <a:off x="6247136" y="5100875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2CV</a:t>
            </a:r>
            <a:endParaRPr lang="en-US" sz="1800" dirty="0"/>
          </a:p>
        </p:txBody>
      </p:sp>
      <p:sp>
        <p:nvSpPr>
          <p:cNvPr id="132" name="ZoneTexte 131"/>
          <p:cNvSpPr txBox="1"/>
          <p:nvPr/>
        </p:nvSpPr>
        <p:spPr>
          <a:xfrm>
            <a:off x="7012771" y="5087800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Year</a:t>
            </a:r>
          </a:p>
          <a:p>
            <a:endParaRPr lang="en-US" sz="1800" dirty="0" smtClean="0"/>
          </a:p>
          <a:p>
            <a:r>
              <a:rPr lang="en-US" sz="1800" dirty="0" smtClean="0"/>
              <a:t>1976</a:t>
            </a:r>
            <a:endParaRPr lang="en-US" sz="1800" dirty="0"/>
          </a:p>
        </p:txBody>
      </p:sp>
      <p:sp>
        <p:nvSpPr>
          <p:cNvPr id="137" name="Ellipse 136"/>
          <p:cNvSpPr/>
          <p:nvPr/>
        </p:nvSpPr>
        <p:spPr bwMode="auto">
          <a:xfrm>
            <a:off x="6530231" y="4585429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cxnSp>
        <p:nvCxnSpPr>
          <p:cNvPr id="145" name="Connecteur droit 144"/>
          <p:cNvCxnSpPr>
            <a:stCxn id="114" idx="3"/>
            <a:endCxn id="117" idx="0"/>
          </p:cNvCxnSpPr>
          <p:nvPr/>
        </p:nvCxnSpPr>
        <p:spPr bwMode="auto">
          <a:xfrm rot="5400000">
            <a:off x="5313409" y="2970399"/>
            <a:ext cx="448855" cy="11451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Connecteur droit 145"/>
          <p:cNvCxnSpPr>
            <a:stCxn id="117" idx="4"/>
            <a:endCxn id="118" idx="0"/>
          </p:cNvCxnSpPr>
          <p:nvPr/>
        </p:nvCxnSpPr>
        <p:spPr bwMode="auto">
          <a:xfrm rot="16200000" flipH="1">
            <a:off x="4806476" y="4172712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Connecteur droit 146"/>
          <p:cNvCxnSpPr>
            <a:stCxn id="114" idx="4"/>
            <a:endCxn id="119" idx="0"/>
          </p:cNvCxnSpPr>
          <p:nvPr/>
        </p:nvCxnSpPr>
        <p:spPr bwMode="auto">
          <a:xfrm rot="16200000" flipH="1">
            <a:off x="6231411" y="3304688"/>
            <a:ext cx="366059" cy="46598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8" name="Connecteur droit 147"/>
          <p:cNvCxnSpPr>
            <a:stCxn id="120" idx="4"/>
            <a:endCxn id="121" idx="0"/>
          </p:cNvCxnSpPr>
          <p:nvPr/>
        </p:nvCxnSpPr>
        <p:spPr bwMode="auto">
          <a:xfrm rot="16200000" flipH="1">
            <a:off x="6048751" y="5580913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Connecteur droit 148"/>
          <p:cNvCxnSpPr>
            <a:stCxn id="122" idx="4"/>
            <a:endCxn id="123" idx="0"/>
          </p:cNvCxnSpPr>
          <p:nvPr/>
        </p:nvCxnSpPr>
        <p:spPr bwMode="auto">
          <a:xfrm rot="16200000" flipH="1">
            <a:off x="6814384" y="5567838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3" name="Ellipse 162"/>
          <p:cNvSpPr/>
          <p:nvPr/>
        </p:nvSpPr>
        <p:spPr bwMode="auto">
          <a:xfrm>
            <a:off x="3660596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4" name="Ellipse 163"/>
          <p:cNvSpPr/>
          <p:nvPr/>
        </p:nvSpPr>
        <p:spPr bwMode="auto">
          <a:xfrm>
            <a:off x="3677338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5" name="Ellipse 164"/>
          <p:cNvSpPr/>
          <p:nvPr/>
        </p:nvSpPr>
        <p:spPr bwMode="auto">
          <a:xfrm>
            <a:off x="4435362" y="5173259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6" name="Ellipse 165"/>
          <p:cNvSpPr/>
          <p:nvPr/>
        </p:nvSpPr>
        <p:spPr bwMode="auto">
          <a:xfrm>
            <a:off x="4452105" y="5754096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67" name="ZoneTexte 166"/>
          <p:cNvSpPr txBox="1"/>
          <p:nvPr/>
        </p:nvSpPr>
        <p:spPr>
          <a:xfrm>
            <a:off x="3808268" y="5109737"/>
            <a:ext cx="736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Name</a:t>
            </a:r>
          </a:p>
          <a:p>
            <a:endParaRPr lang="en-US" sz="1800" dirty="0" smtClean="0"/>
          </a:p>
          <a:p>
            <a:r>
              <a:rPr lang="en-US" sz="1800" dirty="0" smtClean="0"/>
              <a:t>Zaza</a:t>
            </a:r>
          </a:p>
        </p:txBody>
      </p:sp>
      <p:sp>
        <p:nvSpPr>
          <p:cNvPr id="168" name="ZoneTexte 167"/>
          <p:cNvSpPr txBox="1"/>
          <p:nvPr/>
        </p:nvSpPr>
        <p:spPr>
          <a:xfrm>
            <a:off x="4597543" y="5119074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Sex</a:t>
            </a:r>
          </a:p>
          <a:p>
            <a:endParaRPr lang="en-US" sz="1800" dirty="0" smtClean="0"/>
          </a:p>
          <a:p>
            <a:r>
              <a:rPr lang="en-US" sz="1800" dirty="0" smtClean="0"/>
              <a:t>F</a:t>
            </a:r>
            <a:endParaRPr lang="en-US" sz="1800" dirty="0"/>
          </a:p>
        </p:txBody>
      </p:sp>
      <p:sp>
        <p:nvSpPr>
          <p:cNvPr id="170" name="Ellipse 169"/>
          <p:cNvSpPr/>
          <p:nvPr/>
        </p:nvSpPr>
        <p:spPr bwMode="auto">
          <a:xfrm>
            <a:off x="3983291" y="4607366"/>
            <a:ext cx="200920" cy="246527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cxnSp>
        <p:nvCxnSpPr>
          <p:cNvPr id="172" name="Connecteur droit 171"/>
          <p:cNvCxnSpPr>
            <a:stCxn id="163" idx="4"/>
            <a:endCxn id="164" idx="0"/>
          </p:cNvCxnSpPr>
          <p:nvPr/>
        </p:nvCxnSpPr>
        <p:spPr bwMode="auto">
          <a:xfrm rot="16200000" flipH="1">
            <a:off x="3602273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Connecteur droit 172"/>
          <p:cNvCxnSpPr>
            <a:stCxn id="165" idx="4"/>
            <a:endCxn id="166" idx="0"/>
          </p:cNvCxnSpPr>
          <p:nvPr/>
        </p:nvCxnSpPr>
        <p:spPr bwMode="auto">
          <a:xfrm rot="16200000" flipH="1">
            <a:off x="4377040" y="5578569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Connecteur droit 173"/>
          <p:cNvCxnSpPr>
            <a:stCxn id="170" idx="4"/>
            <a:endCxn id="163" idx="0"/>
          </p:cNvCxnSpPr>
          <p:nvPr/>
        </p:nvCxnSpPr>
        <p:spPr bwMode="auto">
          <a:xfrm rot="5400000">
            <a:off x="3756184" y="4858766"/>
            <a:ext cx="332441" cy="32269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Connecteur droit 174"/>
          <p:cNvCxnSpPr>
            <a:stCxn id="170" idx="4"/>
            <a:endCxn id="165" idx="0"/>
          </p:cNvCxnSpPr>
          <p:nvPr/>
        </p:nvCxnSpPr>
        <p:spPr bwMode="auto">
          <a:xfrm rot="16200000" flipH="1">
            <a:off x="4150103" y="4787540"/>
            <a:ext cx="319366" cy="45207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9" name="Connecteur droit 188"/>
          <p:cNvCxnSpPr>
            <a:stCxn id="137" idx="3"/>
            <a:endCxn id="185" idx="0"/>
          </p:cNvCxnSpPr>
          <p:nvPr/>
        </p:nvCxnSpPr>
        <p:spPr bwMode="auto">
          <a:xfrm rot="5400000">
            <a:off x="5704318" y="4330996"/>
            <a:ext cx="390481" cy="13201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5" name="Ellipse 184"/>
          <p:cNvSpPr/>
          <p:nvPr/>
        </p:nvSpPr>
        <p:spPr bwMode="auto">
          <a:xfrm>
            <a:off x="5139001" y="5186334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6" name="Ellipse 185"/>
          <p:cNvSpPr/>
          <p:nvPr/>
        </p:nvSpPr>
        <p:spPr bwMode="auto">
          <a:xfrm>
            <a:off x="5155743" y="5767171"/>
            <a:ext cx="200920" cy="24652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87" name="ZoneTexte 186"/>
          <p:cNvSpPr txBox="1"/>
          <p:nvPr/>
        </p:nvSpPr>
        <p:spPr>
          <a:xfrm>
            <a:off x="5279063" y="5111606"/>
            <a:ext cx="7023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Ann.</a:t>
            </a:r>
          </a:p>
          <a:p>
            <a:endParaRPr lang="en-US" sz="1800" dirty="0" smtClean="0"/>
          </a:p>
          <a:p>
            <a:r>
              <a:rPr lang="en-US" sz="1800" dirty="0" smtClean="0"/>
              <a:t>Trash</a:t>
            </a:r>
            <a:endParaRPr lang="en-US" sz="1800" dirty="0"/>
          </a:p>
        </p:txBody>
      </p:sp>
      <p:cxnSp>
        <p:nvCxnSpPr>
          <p:cNvPr id="188" name="Connecteur droit 187"/>
          <p:cNvCxnSpPr>
            <a:stCxn id="185" idx="4"/>
            <a:endCxn id="186" idx="0"/>
          </p:cNvCxnSpPr>
          <p:nvPr/>
        </p:nvCxnSpPr>
        <p:spPr bwMode="auto">
          <a:xfrm rot="16200000" flipH="1">
            <a:off x="5080678" y="5591644"/>
            <a:ext cx="334309" cy="167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6" name="ZoneTexte 135"/>
          <p:cNvSpPr txBox="1"/>
          <p:nvPr/>
        </p:nvSpPr>
        <p:spPr>
          <a:xfrm>
            <a:off x="456499" y="2959993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Family</a:t>
            </a:r>
          </a:p>
        </p:txBody>
      </p:sp>
      <p:sp>
        <p:nvSpPr>
          <p:cNvPr id="139" name="ZoneTexte 138"/>
          <p:cNvSpPr txBox="1"/>
          <p:nvPr/>
        </p:nvSpPr>
        <p:spPr>
          <a:xfrm>
            <a:off x="6224143" y="2957845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Family</a:t>
            </a:r>
          </a:p>
        </p:txBody>
      </p:sp>
      <p:sp>
        <p:nvSpPr>
          <p:cNvPr id="142" name="ZoneTexte 141"/>
          <p:cNvSpPr txBox="1"/>
          <p:nvPr/>
        </p:nvSpPr>
        <p:spPr>
          <a:xfrm>
            <a:off x="1263207" y="4556774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</a:t>
            </a:r>
            <a:endParaRPr lang="en-US" sz="1800" dirty="0"/>
          </a:p>
        </p:txBody>
      </p:sp>
      <p:sp>
        <p:nvSpPr>
          <p:cNvPr id="154" name="ZoneTexte 153"/>
          <p:cNvSpPr txBox="1"/>
          <p:nvPr/>
        </p:nvSpPr>
        <p:spPr>
          <a:xfrm>
            <a:off x="6799029" y="4554626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Car</a:t>
            </a:r>
            <a:endParaRPr lang="en-US" sz="1800" dirty="0"/>
          </a:p>
        </p:txBody>
      </p:sp>
      <p:sp>
        <p:nvSpPr>
          <p:cNvPr id="155" name="ZoneTexte 154"/>
          <p:cNvSpPr txBox="1"/>
          <p:nvPr/>
        </p:nvSpPr>
        <p:spPr>
          <a:xfrm>
            <a:off x="2748459" y="4549093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</a:t>
            </a:r>
          </a:p>
        </p:txBody>
      </p:sp>
      <p:sp>
        <p:nvSpPr>
          <p:cNvPr id="157" name="ZoneTexte 156"/>
          <p:cNvSpPr txBox="1"/>
          <p:nvPr/>
        </p:nvSpPr>
        <p:spPr>
          <a:xfrm>
            <a:off x="4266033" y="454694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Child</a:t>
            </a:r>
          </a:p>
        </p:txBody>
      </p:sp>
      <p:cxnSp>
        <p:nvCxnSpPr>
          <p:cNvPr id="141" name="Connecteur droit 140"/>
          <p:cNvCxnSpPr>
            <a:stCxn id="5" idx="0"/>
            <a:endCxn id="4" idx="4"/>
          </p:cNvCxnSpPr>
          <p:nvPr/>
        </p:nvCxnSpPr>
        <p:spPr bwMode="auto">
          <a:xfrm rot="5400000" flipH="1" flipV="1">
            <a:off x="1611049" y="2264204"/>
            <a:ext cx="603249" cy="108832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4" name="Connecteur droit 143"/>
          <p:cNvCxnSpPr>
            <a:stCxn id="114" idx="1"/>
            <a:endCxn id="4" idx="4"/>
          </p:cNvCxnSpPr>
          <p:nvPr/>
        </p:nvCxnSpPr>
        <p:spPr bwMode="auto">
          <a:xfrm rot="16200000" flipV="1">
            <a:off x="3964883" y="998698"/>
            <a:ext cx="637484" cy="365357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3155324" y="5821251"/>
            <a:ext cx="3013656" cy="30909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This is better adapted to a Web context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1356931"/>
            <a:ext cx="8458200" cy="4515835"/>
          </a:xfrm>
        </p:spPr>
        <p:txBody>
          <a:bodyPr/>
          <a:lstStyle/>
          <a:p>
            <a:r>
              <a:rPr lang="en-US" dirty="0" smtClean="0"/>
              <a:t>Self describing data: No separation between schema and data </a:t>
            </a:r>
          </a:p>
          <a:p>
            <a:r>
              <a:rPr lang="en-US" dirty="0" smtClean="0"/>
              <a:t>Flexibility </a:t>
            </a:r>
          </a:p>
          <a:p>
            <a:r>
              <a:rPr lang="en-US" dirty="0" smtClean="0"/>
              <a:t>Not such a big deal</a:t>
            </a:r>
          </a:p>
          <a:p>
            <a:r>
              <a:rPr lang="en-US" dirty="0" smtClean="0"/>
              <a:t>May be the main contribution is the format?</a:t>
            </a:r>
          </a:p>
          <a:p>
            <a:r>
              <a:rPr lang="en-US" dirty="0" smtClean="0"/>
              <a:t>&lt;families&gt;&lt;family&gt;&lt;name&gt;Peter&lt;/Name&gt;&lt;Cars&gt;&lt;Car&gt;&lt;Name&gt;BMW&lt;/Name&gt;&lt;Year&gt;2010&lt;/Year&gt;&lt;/Car&gt;&lt;/Cars&gt;&lt;Children&gt;&lt;Child&gt; …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8" name="Rectangle à coins arrondis 7"/>
          <p:cNvSpPr/>
          <p:nvPr/>
        </p:nvSpPr>
        <p:spPr bwMode="auto">
          <a:xfrm>
            <a:off x="4250031" y="4185635"/>
            <a:ext cx="4893972" cy="195758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fr-FR" sz="2800" b="1" i="1" dirty="0" smtClean="0"/>
              <a:t>Plus ça change, 	       </a:t>
            </a:r>
          </a:p>
          <a:p>
            <a:r>
              <a:rPr lang="fr-FR" sz="2800" b="1" i="1" dirty="0" smtClean="0"/>
              <a:t>plus c’est la même chose</a:t>
            </a:r>
          </a:p>
          <a:p>
            <a:r>
              <a:rPr lang="fr-FR" dirty="0" smtClean="0"/>
              <a:t>The more </a:t>
            </a:r>
            <a:r>
              <a:rPr lang="fr-FR" dirty="0" err="1" smtClean="0"/>
              <a:t>things</a:t>
            </a:r>
            <a:r>
              <a:rPr lang="fr-FR" dirty="0" smtClean="0"/>
              <a:t> change,       </a:t>
            </a:r>
          </a:p>
          <a:p>
            <a:r>
              <a:rPr lang="fr-FR" dirty="0" smtClean="0"/>
              <a:t>the more </a:t>
            </a:r>
            <a:r>
              <a:rPr lang="fr-FR" dirty="0" err="1" smtClean="0"/>
              <a:t>they</a:t>
            </a:r>
            <a:r>
              <a:rPr lang="fr-FR" dirty="0" smtClean="0"/>
              <a:t> </a:t>
            </a:r>
            <a:r>
              <a:rPr lang="fr-FR" dirty="0" err="1" smtClean="0"/>
              <a:t>stay</a:t>
            </a:r>
            <a:r>
              <a:rPr lang="fr-FR" dirty="0" smtClean="0"/>
              <a:t> the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endParaRPr lang="en-US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else? The trees are unbounded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1468192"/>
            <a:ext cx="7093039" cy="4551608"/>
          </a:xfrm>
        </p:spPr>
        <p:txBody>
          <a:bodyPr/>
          <a:lstStyle/>
          <a:p>
            <a:r>
              <a:rPr lang="en-US" dirty="0" smtClean="0"/>
              <a:t>Like nested relations, trees are unbounded in width</a:t>
            </a:r>
          </a:p>
          <a:p>
            <a:r>
              <a:rPr lang="en-US" dirty="0" smtClean="0"/>
              <a:t>Unlike nested relations, they are unbounded in depth</a:t>
            </a:r>
          </a:p>
          <a:p>
            <a:r>
              <a:rPr lang="en-US" dirty="0" smtClean="0"/>
              <a:t>One can simulate 2 counter machines with 2 branches</a:t>
            </a:r>
          </a:p>
          <a:p>
            <a:pPr lvl="1"/>
            <a:r>
              <a:rPr lang="en-US" dirty="0" smtClean="0"/>
              <a:t>Do </a:t>
            </a:r>
            <a:r>
              <a:rPr lang="en-US" dirty="0" smtClean="0"/>
              <a:t>applications simulate </a:t>
            </a:r>
            <a:r>
              <a:rPr lang="en-US" dirty="0" smtClean="0"/>
              <a:t>2 counter machines with XML documents?</a:t>
            </a:r>
          </a:p>
          <a:p>
            <a:pPr lvl="1"/>
            <a:r>
              <a:rPr lang="en-US" dirty="0" smtClean="0"/>
              <a:t>I am still looking for one</a:t>
            </a:r>
          </a:p>
          <a:p>
            <a:pPr lvl="1"/>
            <a:r>
              <a:rPr lang="en-US" dirty="0" smtClean="0"/>
              <a:t>XML </a:t>
            </a:r>
            <a:r>
              <a:rPr lang="en-US" dirty="0" smtClean="0"/>
              <a:t>documents are rarely deep</a:t>
            </a:r>
          </a:p>
          <a:p>
            <a:endParaRPr lang="en-US" dirty="0" smtClean="0"/>
          </a:p>
          <a:p>
            <a:r>
              <a:rPr lang="en-US" dirty="0" smtClean="0"/>
              <a:t>But even for bounded trees there are fun questions: e.g., is the equivalence of monadic datalog decidable  for bounded data trees</a:t>
            </a:r>
            <a:endParaRPr lang="en-US" dirty="0"/>
          </a:p>
        </p:txBody>
      </p:sp>
      <p:grpSp>
        <p:nvGrpSpPr>
          <p:cNvPr id="8" name="Groupe 7"/>
          <p:cNvGrpSpPr/>
          <p:nvPr/>
        </p:nvGrpSpPr>
        <p:grpSpPr>
          <a:xfrm>
            <a:off x="8577330" y="-77283"/>
            <a:ext cx="412124" cy="463640"/>
            <a:chOff x="8538693" y="901521"/>
            <a:chExt cx="412124" cy="463640"/>
          </a:xfrm>
        </p:grpSpPr>
        <p:sp>
          <p:nvSpPr>
            <p:cNvPr id="4" name="Ellipse 3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" name="ZoneTexte 4"/>
            <p:cNvSpPr txBox="1"/>
            <p:nvPr/>
          </p:nvSpPr>
          <p:spPr>
            <a:xfrm>
              <a:off x="8603088" y="901521"/>
              <a:ext cx="28725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</a:t>
              </a:r>
              <a:endParaRPr lang="en-US" dirty="0"/>
            </a:p>
          </p:txBody>
        </p:sp>
      </p:grpSp>
      <p:cxnSp>
        <p:nvCxnSpPr>
          <p:cNvPr id="7" name="Connecteur droit 6"/>
          <p:cNvCxnSpPr>
            <a:endCxn id="54" idx="0"/>
          </p:cNvCxnSpPr>
          <p:nvPr/>
        </p:nvCxnSpPr>
        <p:spPr bwMode="auto">
          <a:xfrm rot="16200000" flipH="1">
            <a:off x="8651057" y="535511"/>
            <a:ext cx="435569" cy="13331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9" name="Groupe 8"/>
          <p:cNvGrpSpPr/>
          <p:nvPr/>
        </p:nvGrpSpPr>
        <p:grpSpPr>
          <a:xfrm>
            <a:off x="8047143" y="822099"/>
            <a:ext cx="412124" cy="463640"/>
            <a:chOff x="8538693" y="901521"/>
            <a:chExt cx="412124" cy="463640"/>
          </a:xfrm>
        </p:grpSpPr>
        <p:sp>
          <p:nvSpPr>
            <p:cNvPr id="10" name="Ellipse 9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1" name="ZoneTexte 10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8047143" y="822099"/>
            <a:ext cx="412124" cy="463640"/>
            <a:chOff x="8538693" y="901521"/>
            <a:chExt cx="412124" cy="463640"/>
          </a:xfrm>
        </p:grpSpPr>
        <p:sp>
          <p:nvSpPr>
            <p:cNvPr id="15" name="Ellipse 14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8603088" y="90152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$</a:t>
              </a:r>
              <a:endParaRPr lang="en-US" dirty="0"/>
            </a:p>
          </p:txBody>
        </p:sp>
      </p:grpSp>
      <p:cxnSp>
        <p:nvCxnSpPr>
          <p:cNvPr id="17" name="Connecteur droit 16"/>
          <p:cNvCxnSpPr/>
          <p:nvPr/>
        </p:nvCxnSpPr>
        <p:spPr bwMode="auto">
          <a:xfrm rot="5400000">
            <a:off x="7946081" y="1590888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8" name="Groupe 17"/>
          <p:cNvGrpSpPr/>
          <p:nvPr/>
        </p:nvGrpSpPr>
        <p:grpSpPr>
          <a:xfrm>
            <a:off x="8057874" y="1772997"/>
            <a:ext cx="412124" cy="463640"/>
            <a:chOff x="8538693" y="901521"/>
            <a:chExt cx="412124" cy="463640"/>
          </a:xfrm>
        </p:grpSpPr>
        <p:sp>
          <p:nvSpPr>
            <p:cNvPr id="19" name="Ellipse 18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8060022" y="1775145"/>
            <a:ext cx="412124" cy="463640"/>
            <a:chOff x="8538693" y="901521"/>
            <a:chExt cx="412124" cy="463640"/>
          </a:xfrm>
        </p:grpSpPr>
        <p:sp>
          <p:nvSpPr>
            <p:cNvPr id="22" name="Ellipse 21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23" name="ZoneTexte 22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cxnSp>
        <p:nvCxnSpPr>
          <p:cNvPr id="24" name="Connecteur droit 23"/>
          <p:cNvCxnSpPr/>
          <p:nvPr/>
        </p:nvCxnSpPr>
        <p:spPr bwMode="auto">
          <a:xfrm rot="5400000">
            <a:off x="7958960" y="2543934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5" name="Groupe 24"/>
          <p:cNvGrpSpPr/>
          <p:nvPr/>
        </p:nvGrpSpPr>
        <p:grpSpPr>
          <a:xfrm>
            <a:off x="8070753" y="2726043"/>
            <a:ext cx="412124" cy="463640"/>
            <a:chOff x="8538693" y="901521"/>
            <a:chExt cx="412124" cy="463640"/>
          </a:xfrm>
        </p:grpSpPr>
        <p:sp>
          <p:nvSpPr>
            <p:cNvPr id="26" name="Ellipse 25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8070753" y="2726043"/>
            <a:ext cx="412124" cy="463640"/>
            <a:chOff x="8538693" y="901521"/>
            <a:chExt cx="412124" cy="463640"/>
          </a:xfrm>
        </p:grpSpPr>
        <p:sp>
          <p:nvSpPr>
            <p:cNvPr id="29" name="Ellipse 28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0" name="ZoneTexte 29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cxnSp>
        <p:nvCxnSpPr>
          <p:cNvPr id="31" name="Connecteur droit 30"/>
          <p:cNvCxnSpPr/>
          <p:nvPr/>
        </p:nvCxnSpPr>
        <p:spPr bwMode="auto">
          <a:xfrm rot="5400000">
            <a:off x="7969691" y="3494832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2" name="Groupe 31"/>
          <p:cNvGrpSpPr/>
          <p:nvPr/>
        </p:nvGrpSpPr>
        <p:grpSpPr>
          <a:xfrm>
            <a:off x="8081484" y="3676941"/>
            <a:ext cx="412124" cy="463640"/>
            <a:chOff x="8538693" y="901521"/>
            <a:chExt cx="412124" cy="463640"/>
          </a:xfrm>
        </p:grpSpPr>
        <p:sp>
          <p:nvSpPr>
            <p:cNvPr id="33" name="Ellipse 32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8075049" y="3683385"/>
            <a:ext cx="412124" cy="463640"/>
            <a:chOff x="8538693" y="901521"/>
            <a:chExt cx="412124" cy="463640"/>
          </a:xfrm>
        </p:grpSpPr>
        <p:sp>
          <p:nvSpPr>
            <p:cNvPr id="36" name="Ellipse 35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37" name="ZoneTexte 36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cxnSp>
        <p:nvCxnSpPr>
          <p:cNvPr id="38" name="Connecteur droit 37"/>
          <p:cNvCxnSpPr/>
          <p:nvPr/>
        </p:nvCxnSpPr>
        <p:spPr bwMode="auto">
          <a:xfrm rot="5400000">
            <a:off x="7973987" y="4452174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9" name="Groupe 38"/>
          <p:cNvGrpSpPr/>
          <p:nvPr/>
        </p:nvGrpSpPr>
        <p:grpSpPr>
          <a:xfrm>
            <a:off x="8085780" y="4634283"/>
            <a:ext cx="412124" cy="463640"/>
            <a:chOff x="8538693" y="901521"/>
            <a:chExt cx="412124" cy="463640"/>
          </a:xfrm>
        </p:grpSpPr>
        <p:sp>
          <p:nvSpPr>
            <p:cNvPr id="40" name="Ellipse 39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1" name="ZoneTexte 40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8085780" y="4634283"/>
            <a:ext cx="412124" cy="463640"/>
            <a:chOff x="8538693" y="901521"/>
            <a:chExt cx="412124" cy="463640"/>
          </a:xfrm>
        </p:grpSpPr>
        <p:sp>
          <p:nvSpPr>
            <p:cNvPr id="43" name="Ellipse 42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cxnSp>
        <p:nvCxnSpPr>
          <p:cNvPr id="45" name="Connecteur droit 44"/>
          <p:cNvCxnSpPr/>
          <p:nvPr/>
        </p:nvCxnSpPr>
        <p:spPr bwMode="auto">
          <a:xfrm rot="5400000">
            <a:off x="7984718" y="5403072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6" name="Groupe 45"/>
          <p:cNvGrpSpPr/>
          <p:nvPr/>
        </p:nvGrpSpPr>
        <p:grpSpPr>
          <a:xfrm>
            <a:off x="8096511" y="5585181"/>
            <a:ext cx="412124" cy="463640"/>
            <a:chOff x="8538693" y="901521"/>
            <a:chExt cx="412124" cy="463640"/>
          </a:xfrm>
        </p:grpSpPr>
        <p:sp>
          <p:nvSpPr>
            <p:cNvPr id="47" name="Ellipse 46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48" name="ZoneTexte 47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49" name="Groupe 48"/>
          <p:cNvGrpSpPr/>
          <p:nvPr/>
        </p:nvGrpSpPr>
        <p:grpSpPr>
          <a:xfrm>
            <a:off x="8701824" y="819951"/>
            <a:ext cx="412124" cy="463640"/>
            <a:chOff x="8538693" y="901521"/>
            <a:chExt cx="412124" cy="463640"/>
          </a:xfrm>
        </p:grpSpPr>
        <p:sp>
          <p:nvSpPr>
            <p:cNvPr id="50" name="Ellipse 49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52" name="Groupe 51"/>
          <p:cNvGrpSpPr/>
          <p:nvPr/>
        </p:nvGrpSpPr>
        <p:grpSpPr>
          <a:xfrm>
            <a:off x="8701824" y="819951"/>
            <a:ext cx="412124" cy="463640"/>
            <a:chOff x="8538693" y="901521"/>
            <a:chExt cx="412124" cy="463640"/>
          </a:xfrm>
        </p:grpSpPr>
        <p:sp>
          <p:nvSpPr>
            <p:cNvPr id="53" name="Ellipse 52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8603088" y="90152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$</a:t>
              </a:r>
              <a:endParaRPr lang="en-US" dirty="0"/>
            </a:p>
          </p:txBody>
        </p:sp>
      </p:grpSp>
      <p:cxnSp>
        <p:nvCxnSpPr>
          <p:cNvPr id="55" name="Connecteur droit 54"/>
          <p:cNvCxnSpPr/>
          <p:nvPr/>
        </p:nvCxnSpPr>
        <p:spPr bwMode="auto">
          <a:xfrm rot="5400000">
            <a:off x="8600762" y="1588740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6" name="Groupe 55"/>
          <p:cNvGrpSpPr/>
          <p:nvPr/>
        </p:nvGrpSpPr>
        <p:grpSpPr>
          <a:xfrm>
            <a:off x="8712555" y="1770849"/>
            <a:ext cx="412124" cy="463640"/>
            <a:chOff x="8538693" y="901521"/>
            <a:chExt cx="412124" cy="463640"/>
          </a:xfrm>
        </p:grpSpPr>
        <p:sp>
          <p:nvSpPr>
            <p:cNvPr id="57" name="Ellipse 56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58" name="ZoneTexte 57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8714703" y="1772997"/>
            <a:ext cx="412124" cy="463640"/>
            <a:chOff x="8538693" y="901521"/>
            <a:chExt cx="412124" cy="463640"/>
          </a:xfrm>
        </p:grpSpPr>
        <p:sp>
          <p:nvSpPr>
            <p:cNvPr id="60" name="Ellipse 59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8603088" y="90152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</p:grpSp>
      <p:cxnSp>
        <p:nvCxnSpPr>
          <p:cNvPr id="62" name="Connecteur droit 61"/>
          <p:cNvCxnSpPr/>
          <p:nvPr/>
        </p:nvCxnSpPr>
        <p:spPr bwMode="auto">
          <a:xfrm rot="5400000">
            <a:off x="8613641" y="2541786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3" name="Groupe 62"/>
          <p:cNvGrpSpPr/>
          <p:nvPr/>
        </p:nvGrpSpPr>
        <p:grpSpPr>
          <a:xfrm>
            <a:off x="8725434" y="2723895"/>
            <a:ext cx="412124" cy="463640"/>
            <a:chOff x="8538693" y="901521"/>
            <a:chExt cx="412124" cy="463640"/>
          </a:xfrm>
        </p:grpSpPr>
        <p:sp>
          <p:nvSpPr>
            <p:cNvPr id="64" name="Ellipse 63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65" name="ZoneTexte 64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66" name="Groupe 65"/>
          <p:cNvGrpSpPr/>
          <p:nvPr/>
        </p:nvGrpSpPr>
        <p:grpSpPr>
          <a:xfrm>
            <a:off x="8725434" y="2723895"/>
            <a:ext cx="412124" cy="463640"/>
            <a:chOff x="8538693" y="901521"/>
            <a:chExt cx="412124" cy="463640"/>
          </a:xfrm>
        </p:grpSpPr>
        <p:sp>
          <p:nvSpPr>
            <p:cNvPr id="67" name="Ellipse 66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68" name="ZoneTexte 67"/>
            <p:cNvSpPr txBox="1"/>
            <p:nvPr/>
          </p:nvSpPr>
          <p:spPr>
            <a:xfrm>
              <a:off x="8603088" y="90152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</p:grpSp>
      <p:cxnSp>
        <p:nvCxnSpPr>
          <p:cNvPr id="69" name="Connecteur droit 68"/>
          <p:cNvCxnSpPr/>
          <p:nvPr/>
        </p:nvCxnSpPr>
        <p:spPr bwMode="auto">
          <a:xfrm rot="5400000">
            <a:off x="8624372" y="3492684"/>
            <a:ext cx="633042" cy="18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70" name="Groupe 69"/>
          <p:cNvGrpSpPr/>
          <p:nvPr/>
        </p:nvGrpSpPr>
        <p:grpSpPr>
          <a:xfrm>
            <a:off x="8736165" y="3674793"/>
            <a:ext cx="412124" cy="463640"/>
            <a:chOff x="8538693" y="901521"/>
            <a:chExt cx="412124" cy="463640"/>
          </a:xfrm>
        </p:grpSpPr>
        <p:sp>
          <p:nvSpPr>
            <p:cNvPr id="71" name="Ellipse 70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72" name="ZoneTexte 71"/>
            <p:cNvSpPr txBox="1"/>
            <p:nvPr/>
          </p:nvSpPr>
          <p:spPr>
            <a:xfrm>
              <a:off x="8603088" y="901521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a</a:t>
              </a:r>
              <a:endParaRPr lang="en-US" dirty="0"/>
            </a:p>
          </p:txBody>
        </p:sp>
      </p:grpSp>
      <p:grpSp>
        <p:nvGrpSpPr>
          <p:cNvPr id="73" name="Groupe 72"/>
          <p:cNvGrpSpPr/>
          <p:nvPr/>
        </p:nvGrpSpPr>
        <p:grpSpPr>
          <a:xfrm>
            <a:off x="8729730" y="3681237"/>
            <a:ext cx="412124" cy="463640"/>
            <a:chOff x="8538693" y="901521"/>
            <a:chExt cx="412124" cy="463640"/>
          </a:xfrm>
        </p:grpSpPr>
        <p:sp>
          <p:nvSpPr>
            <p:cNvPr id="74" name="Ellipse 73"/>
            <p:cNvSpPr/>
            <p:nvPr/>
          </p:nvSpPr>
          <p:spPr bwMode="auto">
            <a:xfrm>
              <a:off x="8538693" y="991673"/>
              <a:ext cx="412124" cy="37348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endParaRPr>
            </a:p>
          </p:txBody>
        </p:sp>
        <p:sp>
          <p:nvSpPr>
            <p:cNvPr id="75" name="ZoneTexte 74"/>
            <p:cNvSpPr txBox="1"/>
            <p:nvPr/>
          </p:nvSpPr>
          <p:spPr>
            <a:xfrm>
              <a:off x="8603088" y="90152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b</a:t>
              </a:r>
              <a:endParaRPr lang="en-US" dirty="0"/>
            </a:p>
          </p:txBody>
        </p:sp>
      </p:grpSp>
      <p:cxnSp>
        <p:nvCxnSpPr>
          <p:cNvPr id="89" name="Connecteur droit 88"/>
          <p:cNvCxnSpPr>
            <a:stCxn id="5" idx="2"/>
            <a:endCxn id="16" idx="0"/>
          </p:cNvCxnSpPr>
          <p:nvPr/>
        </p:nvCxnSpPr>
        <p:spPr bwMode="auto">
          <a:xfrm rot="5400000">
            <a:off x="8314227" y="350971"/>
            <a:ext cx="437717" cy="50453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What else? the trees are ordered</a:t>
            </a:r>
            <a:br>
              <a:rPr lang="en-US" dirty="0" smtClean="0"/>
            </a:br>
            <a:r>
              <a:rPr lang="en-US" dirty="0" smtClean="0"/>
              <a:t>Unranked labeled </a:t>
            </a:r>
            <a:r>
              <a:rPr lang="en-US" i="1" dirty="0" smtClean="0"/>
              <a:t>ordered</a:t>
            </a:r>
            <a:r>
              <a:rPr lang="en-US" dirty="0" smtClean="0"/>
              <a:t> trees = XML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072170" y="1519707"/>
            <a:ext cx="3628623" cy="4564488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		Ignore order</a:t>
            </a:r>
          </a:p>
          <a:p>
            <a:r>
              <a:rPr lang="en-US" sz="2000" dirty="0" smtClean="0"/>
              <a:t>		Classical optimization</a:t>
            </a:r>
          </a:p>
          <a:p>
            <a:endParaRPr lang="en-US" sz="2000" dirty="0" smtClean="0"/>
          </a:p>
        </p:txBody>
      </p:sp>
      <p:sp>
        <p:nvSpPr>
          <p:cNvPr id="8" name="Espace réservé du contenu 7"/>
          <p:cNvSpPr>
            <a:spLocks noGrp="1"/>
          </p:cNvSpPr>
          <p:nvPr>
            <p:ph sz="half" idx="2"/>
          </p:nvPr>
        </p:nvSpPr>
        <p:spPr>
          <a:xfrm>
            <a:off x="6413688" y="3773516"/>
            <a:ext cx="3530958" cy="2890234"/>
          </a:xfrm>
        </p:spPr>
        <p:txBody>
          <a:bodyPr/>
          <a:lstStyle/>
          <a:p>
            <a:r>
              <a:rPr lang="en-US" sz="2000" dirty="0" smtClean="0"/>
              <a:t>Respect order</a:t>
            </a:r>
          </a:p>
          <a:p>
            <a:r>
              <a:rPr lang="en-US" sz="2000" dirty="0" smtClean="0"/>
              <a:t>Totally new ball game</a:t>
            </a:r>
          </a:p>
          <a:p>
            <a:r>
              <a:rPr lang="en-US" sz="2000" dirty="0" smtClean="0"/>
              <a:t>Bring in </a:t>
            </a:r>
            <a:r>
              <a:rPr lang="en-US" sz="2000" b="1" i="1" dirty="0" smtClean="0">
                <a:solidFill>
                  <a:srgbClr val="FF0000"/>
                </a:solidFill>
              </a:rPr>
              <a:t>tree automata</a:t>
            </a:r>
          </a:p>
          <a:p>
            <a:endParaRPr lang="en-US" sz="2000" dirty="0"/>
          </a:p>
        </p:txBody>
      </p:sp>
      <p:sp>
        <p:nvSpPr>
          <p:cNvPr id="7" name="Flèche angle droit à deux pointes 6"/>
          <p:cNvSpPr/>
          <p:nvPr/>
        </p:nvSpPr>
        <p:spPr bwMode="auto">
          <a:xfrm rot="13503495">
            <a:off x="4391705" y="2382601"/>
            <a:ext cx="1880315" cy="1790163"/>
          </a:xfrm>
          <a:prstGeom prst="left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0" name="Flèche vers le bas 9"/>
          <p:cNvSpPr/>
          <p:nvPr/>
        </p:nvSpPr>
        <p:spPr bwMode="auto">
          <a:xfrm rot="18789608">
            <a:off x="4481858" y="4378819"/>
            <a:ext cx="914400" cy="124925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" name="Flèche vers le bas 10"/>
          <p:cNvSpPr/>
          <p:nvPr/>
        </p:nvSpPr>
        <p:spPr bwMode="auto">
          <a:xfrm rot="2873092">
            <a:off x="5342603" y="4389550"/>
            <a:ext cx="914400" cy="124925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Espace réservé du contenu 7"/>
          <p:cNvSpPr txBox="1">
            <a:spLocks/>
          </p:cNvSpPr>
          <p:nvPr/>
        </p:nvSpPr>
        <p:spPr bwMode="auto">
          <a:xfrm>
            <a:off x="3758494" y="5396251"/>
            <a:ext cx="3543838" cy="237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4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kern="0" noProof="0" dirty="0" smtClean="0">
                <a:solidFill>
                  <a:srgbClr val="003980"/>
                </a:solidFill>
                <a:latin typeface="+mn-lt"/>
              </a:rPr>
              <a:t>Reconcile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398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à coins arrondis 8"/>
          <p:cNvSpPr/>
          <p:nvPr/>
        </p:nvSpPr>
        <p:spPr bwMode="auto">
          <a:xfrm>
            <a:off x="0" y="4610641"/>
            <a:ext cx="2446985" cy="1429556"/>
          </a:xfrm>
          <a:prstGeom prst="wedgeRoundRectCallout">
            <a:avLst>
              <a:gd name="adj1" fmla="val 88314"/>
              <a:gd name="adj2" fmla="val 6258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Order is 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96" charset="0"/>
              </a:rPr>
              <a:t>often painful for optimization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Selling argument is the Web…</a:t>
            </a:r>
            <a:endParaRPr lang="en-US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move from relations to trees is interesting</a:t>
            </a:r>
          </a:p>
          <a:p>
            <a:r>
              <a:rPr lang="en-US" dirty="0" smtClean="0"/>
              <a:t>But the move </a:t>
            </a:r>
            <a:r>
              <a:rPr lang="en-US" b="1" dirty="0" smtClean="0">
                <a:solidFill>
                  <a:srgbClr val="FF0000"/>
                </a:solidFill>
              </a:rPr>
              <a:t>from centralized to distributed </a:t>
            </a:r>
            <a:r>
              <a:rPr lang="en-US" dirty="0" smtClean="0"/>
              <a:t>as well </a:t>
            </a:r>
          </a:p>
          <a:p>
            <a:r>
              <a:rPr lang="en-US" dirty="0" smtClean="0"/>
              <a:t>	and much less investigated</a:t>
            </a:r>
          </a:p>
          <a:p>
            <a:endParaRPr lang="en-US" dirty="0" smtClean="0"/>
          </a:p>
          <a:p>
            <a:r>
              <a:rPr lang="en-US" dirty="0" smtClean="0"/>
              <a:t>Where the fun is:</a:t>
            </a:r>
          </a:p>
          <a:p>
            <a:pPr lvl="1"/>
            <a:r>
              <a:rPr lang="en-US" dirty="0" smtClean="0"/>
              <a:t>Scale is beyond what we though was thinkable</a:t>
            </a:r>
          </a:p>
          <a:p>
            <a:pPr lvl="1"/>
            <a:r>
              <a:rPr lang="en-US" dirty="0" smtClean="0"/>
              <a:t>Machines are totally autonomous</a:t>
            </a:r>
          </a:p>
          <a:p>
            <a:pPr lvl="1"/>
            <a:r>
              <a:rPr lang="en-US" dirty="0" smtClean="0"/>
              <a:t>Schema replaced by numerous ontologies</a:t>
            </a:r>
          </a:p>
          <a:p>
            <a:pPr lvl="1"/>
            <a:r>
              <a:rPr lang="en-US" dirty="0" smtClean="0"/>
              <a:t>True/false logic replaced by inconsistency, probabilities, trust, belief…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And the trees are evolving (aka </a:t>
            </a:r>
            <a:r>
              <a:rPr lang="en-US" dirty="0" smtClean="0"/>
              <a:t>Active XML)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1406" y="1498600"/>
            <a:ext cx="8305800" cy="4521200"/>
          </a:xfrm>
        </p:spPr>
        <p:txBody>
          <a:bodyPr/>
          <a:lstStyle/>
          <a:p>
            <a:r>
              <a:rPr lang="en-US" dirty="0" smtClean="0"/>
              <a:t>An old idea from object databases: mix data and computation</a:t>
            </a:r>
          </a:p>
          <a:p>
            <a:endParaRPr lang="en-US" dirty="0"/>
          </a:p>
        </p:txBody>
      </p:sp>
      <p:sp>
        <p:nvSpPr>
          <p:cNvPr id="26" name="ZoneTexte 30"/>
          <p:cNvSpPr txBox="1">
            <a:spLocks noChangeArrowheads="1"/>
          </p:cNvSpPr>
          <p:nvPr/>
        </p:nvSpPr>
        <p:spPr bwMode="auto">
          <a:xfrm>
            <a:off x="5898279" y="2650643"/>
            <a:ext cx="789768" cy="36933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Resort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55" name="Ellipse 54"/>
          <p:cNvSpPr/>
          <p:nvPr/>
        </p:nvSpPr>
        <p:spPr>
          <a:xfrm>
            <a:off x="6178080" y="1921675"/>
            <a:ext cx="285750" cy="285750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6" name="ZoneTexte 30"/>
          <p:cNvSpPr txBox="1">
            <a:spLocks noChangeArrowheads="1"/>
          </p:cNvSpPr>
          <p:nvPr/>
        </p:nvSpPr>
        <p:spPr bwMode="auto">
          <a:xfrm>
            <a:off x="6462634" y="1808002"/>
            <a:ext cx="879536" cy="36933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Resorts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4" name="Ellipse 3"/>
          <p:cNvSpPr/>
          <p:nvPr/>
        </p:nvSpPr>
        <p:spPr>
          <a:xfrm>
            <a:off x="145772" y="3133218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Ellipse 6"/>
          <p:cNvSpPr/>
          <p:nvPr/>
        </p:nvSpPr>
        <p:spPr>
          <a:xfrm>
            <a:off x="5724662" y="3270973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4" name="Ellipse 23"/>
          <p:cNvSpPr/>
          <p:nvPr/>
        </p:nvSpPr>
        <p:spPr>
          <a:xfrm>
            <a:off x="5681699" y="2676947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27" name="Connecteur droit avec flèche 26"/>
          <p:cNvCxnSpPr>
            <a:stCxn id="24" idx="4"/>
            <a:endCxn id="7" idx="0"/>
          </p:cNvCxnSpPr>
          <p:nvPr/>
        </p:nvCxnSpPr>
        <p:spPr>
          <a:xfrm rot="16200000" flipH="1">
            <a:off x="5643674" y="3069138"/>
            <a:ext cx="360705" cy="42964"/>
          </a:xfrm>
          <a:prstGeom prst="straightConnector1">
            <a:avLst/>
          </a:prstGeom>
          <a:ln w="28575">
            <a:solidFill>
              <a:srgbClr val="00398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>
            <a:stCxn id="24" idx="4"/>
            <a:endCxn id="34" idx="0"/>
          </p:cNvCxnSpPr>
          <p:nvPr/>
        </p:nvCxnSpPr>
        <p:spPr>
          <a:xfrm rot="5400000">
            <a:off x="4545996" y="1866300"/>
            <a:ext cx="212581" cy="2300516"/>
          </a:xfrm>
          <a:prstGeom prst="straightConnector1">
            <a:avLst/>
          </a:prstGeom>
          <a:ln w="28575">
            <a:solidFill>
              <a:srgbClr val="00398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Ellipse 33"/>
          <p:cNvSpPr/>
          <p:nvPr/>
        </p:nvSpPr>
        <p:spPr>
          <a:xfrm>
            <a:off x="3381182" y="3122849"/>
            <a:ext cx="241690" cy="233321"/>
          </a:xfrm>
          <a:prstGeom prst="ellipse">
            <a:avLst/>
          </a:prstGeom>
          <a:solidFill>
            <a:schemeClr val="accent5"/>
          </a:solidFill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5" name="ZoneTexte 58"/>
          <p:cNvSpPr txBox="1">
            <a:spLocks noChangeArrowheads="1"/>
          </p:cNvSpPr>
          <p:nvPr/>
        </p:nvSpPr>
        <p:spPr bwMode="auto">
          <a:xfrm>
            <a:off x="2186399" y="3038229"/>
            <a:ext cx="1230919" cy="36933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err="1" smtClean="0"/>
              <a:t>snowcond</a:t>
            </a:r>
            <a:endParaRPr lang="en-US" sz="1800" dirty="0"/>
          </a:p>
        </p:txBody>
      </p:sp>
      <p:sp>
        <p:nvSpPr>
          <p:cNvPr id="38" name="Ellipse 37"/>
          <p:cNvSpPr/>
          <p:nvPr/>
        </p:nvSpPr>
        <p:spPr>
          <a:xfrm>
            <a:off x="2259587" y="4039406"/>
            <a:ext cx="241690" cy="233321"/>
          </a:xfrm>
          <a:prstGeom prst="ellipse">
            <a:avLst/>
          </a:prstGeom>
          <a:solidFill>
            <a:srgbClr val="FF0000"/>
          </a:solidFill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41" name="Connecteur droit 51"/>
          <p:cNvCxnSpPr>
            <a:cxnSpLocks noChangeShapeType="1"/>
            <a:stCxn id="34" idx="4"/>
            <a:endCxn id="38" idx="0"/>
          </p:cNvCxnSpPr>
          <p:nvPr/>
        </p:nvCxnSpPr>
        <p:spPr bwMode="auto">
          <a:xfrm rot="5400000">
            <a:off x="2599612" y="3136991"/>
            <a:ext cx="683236" cy="1121595"/>
          </a:xfrm>
          <a:prstGeom prst="line">
            <a:avLst/>
          </a:prstGeom>
          <a:noFill/>
          <a:ln w="28575" algn="ctr">
            <a:solidFill>
              <a:srgbClr val="003980"/>
            </a:solidFill>
            <a:prstDash val="solid"/>
            <a:round/>
            <a:headEnd/>
            <a:tailEnd/>
          </a:ln>
        </p:spPr>
      </p:cxnSp>
      <p:cxnSp>
        <p:nvCxnSpPr>
          <p:cNvPr id="47" name="Connecteur droit avec flèche 46"/>
          <p:cNvCxnSpPr>
            <a:stCxn id="24" idx="4"/>
            <a:endCxn id="4" idx="1"/>
          </p:cNvCxnSpPr>
          <p:nvPr/>
        </p:nvCxnSpPr>
        <p:spPr>
          <a:xfrm rot="5400000">
            <a:off x="2863296" y="228139"/>
            <a:ext cx="257120" cy="5621377"/>
          </a:xfrm>
          <a:prstGeom prst="straightConnector1">
            <a:avLst/>
          </a:prstGeom>
          <a:ln w="28575">
            <a:solidFill>
              <a:srgbClr val="00398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ZoneTexte 30"/>
          <p:cNvSpPr txBox="1">
            <a:spLocks noChangeArrowheads="1"/>
          </p:cNvSpPr>
          <p:nvPr/>
        </p:nvSpPr>
        <p:spPr bwMode="auto">
          <a:xfrm>
            <a:off x="329857" y="3067111"/>
            <a:ext cx="766557" cy="92333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Name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Aspen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54" name="Ellipse 53"/>
          <p:cNvSpPr/>
          <p:nvPr/>
        </p:nvSpPr>
        <p:spPr>
          <a:xfrm>
            <a:off x="165742" y="3741390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7" name="Ellipse 56"/>
          <p:cNvSpPr/>
          <p:nvPr/>
        </p:nvSpPr>
        <p:spPr>
          <a:xfrm>
            <a:off x="1124343" y="3131464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8" name="ZoneTexte 30"/>
          <p:cNvSpPr txBox="1">
            <a:spLocks noChangeArrowheads="1"/>
          </p:cNvSpPr>
          <p:nvPr/>
        </p:nvSpPr>
        <p:spPr bwMode="auto">
          <a:xfrm>
            <a:off x="1308428" y="3065357"/>
            <a:ext cx="1034322" cy="92333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State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Colorado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59" name="Ellipse 58"/>
          <p:cNvSpPr/>
          <p:nvPr/>
        </p:nvSpPr>
        <p:spPr>
          <a:xfrm>
            <a:off x="1144312" y="3739636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0" name="ZoneTexte 59"/>
          <p:cNvSpPr txBox="1"/>
          <p:nvPr/>
        </p:nvSpPr>
        <p:spPr>
          <a:xfrm>
            <a:off x="1633062" y="4165105"/>
            <a:ext cx="1909497" cy="646331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!</a:t>
            </a:r>
            <a:r>
              <a:rPr lang="en-US" sz="1800" dirty="0" smtClean="0">
                <a:solidFill>
                  <a:srgbClr val="FF0000"/>
                </a:solidFill>
              </a:rPr>
              <a:t>Unisys.com/snow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(“Aspen”)</a:t>
            </a:r>
            <a:endParaRPr lang="en-US" sz="1800" dirty="0"/>
          </a:p>
        </p:txBody>
      </p:sp>
      <p:sp>
        <p:nvSpPr>
          <p:cNvPr id="61" name="ZoneTexte 58"/>
          <p:cNvSpPr txBox="1">
            <a:spLocks noChangeArrowheads="1"/>
          </p:cNvSpPr>
          <p:nvPr/>
        </p:nvSpPr>
        <p:spPr bwMode="auto">
          <a:xfrm>
            <a:off x="4951453" y="3057507"/>
            <a:ext cx="1230919" cy="36933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smtClean="0"/>
              <a:t>hotels</a:t>
            </a:r>
            <a:endParaRPr lang="en-US" sz="1800" dirty="0"/>
          </a:p>
        </p:txBody>
      </p:sp>
      <p:grpSp>
        <p:nvGrpSpPr>
          <p:cNvPr id="5" name="Groupe 62"/>
          <p:cNvGrpSpPr/>
          <p:nvPr/>
        </p:nvGrpSpPr>
        <p:grpSpPr>
          <a:xfrm>
            <a:off x="8206134" y="3861991"/>
            <a:ext cx="362536" cy="466641"/>
            <a:chOff x="1973952" y="4766080"/>
            <a:chExt cx="428625" cy="571500"/>
          </a:xfrm>
        </p:grpSpPr>
        <p:sp>
          <p:nvSpPr>
            <p:cNvPr id="64" name="Ellipse 63"/>
            <p:cNvSpPr/>
            <p:nvPr/>
          </p:nvSpPr>
          <p:spPr>
            <a:xfrm>
              <a:off x="2045389" y="4766080"/>
              <a:ext cx="285750" cy="285750"/>
            </a:xfrm>
            <a:prstGeom prst="ellips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5" name="Triangle isocèle 64"/>
            <p:cNvSpPr/>
            <p:nvPr/>
          </p:nvSpPr>
          <p:spPr>
            <a:xfrm>
              <a:off x="1973952" y="5051830"/>
              <a:ext cx="428625" cy="285750"/>
            </a:xfrm>
            <a:prstGeom prst="triangl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/>
            </a:p>
          </p:txBody>
        </p:sp>
      </p:grpSp>
      <p:grpSp>
        <p:nvGrpSpPr>
          <p:cNvPr id="6" name="Groupe 65"/>
          <p:cNvGrpSpPr/>
          <p:nvPr/>
        </p:nvGrpSpPr>
        <p:grpSpPr>
          <a:xfrm>
            <a:off x="8696348" y="3861986"/>
            <a:ext cx="362536" cy="466641"/>
            <a:chOff x="1973952" y="4766080"/>
            <a:chExt cx="428625" cy="571500"/>
          </a:xfrm>
        </p:grpSpPr>
        <p:sp>
          <p:nvSpPr>
            <p:cNvPr id="67" name="Ellipse 66"/>
            <p:cNvSpPr/>
            <p:nvPr/>
          </p:nvSpPr>
          <p:spPr>
            <a:xfrm>
              <a:off x="2045389" y="4766080"/>
              <a:ext cx="285750" cy="285750"/>
            </a:xfrm>
            <a:prstGeom prst="ellips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68" name="Triangle isocèle 67"/>
            <p:cNvSpPr/>
            <p:nvPr/>
          </p:nvSpPr>
          <p:spPr>
            <a:xfrm>
              <a:off x="1973952" y="5051830"/>
              <a:ext cx="428625" cy="285750"/>
            </a:xfrm>
            <a:prstGeom prst="triangl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/>
            </a:p>
          </p:txBody>
        </p:sp>
      </p:grpSp>
      <p:grpSp>
        <p:nvGrpSpPr>
          <p:cNvPr id="8" name="Groupe 68"/>
          <p:cNvGrpSpPr/>
          <p:nvPr/>
        </p:nvGrpSpPr>
        <p:grpSpPr>
          <a:xfrm>
            <a:off x="7256619" y="3881271"/>
            <a:ext cx="362536" cy="466641"/>
            <a:chOff x="1973952" y="4766080"/>
            <a:chExt cx="428625" cy="571500"/>
          </a:xfrm>
        </p:grpSpPr>
        <p:sp>
          <p:nvSpPr>
            <p:cNvPr id="70" name="Ellipse 69"/>
            <p:cNvSpPr/>
            <p:nvPr/>
          </p:nvSpPr>
          <p:spPr>
            <a:xfrm>
              <a:off x="2045389" y="4766080"/>
              <a:ext cx="285750" cy="285750"/>
            </a:xfrm>
            <a:prstGeom prst="ellips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71" name="Triangle isocèle 70"/>
            <p:cNvSpPr/>
            <p:nvPr/>
          </p:nvSpPr>
          <p:spPr>
            <a:xfrm>
              <a:off x="1973952" y="5051830"/>
              <a:ext cx="428625" cy="285750"/>
            </a:xfrm>
            <a:prstGeom prst="triangl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/>
            </a:p>
          </p:txBody>
        </p:sp>
      </p:grpSp>
      <p:grpSp>
        <p:nvGrpSpPr>
          <p:cNvPr id="9" name="Groupe 71"/>
          <p:cNvGrpSpPr/>
          <p:nvPr/>
        </p:nvGrpSpPr>
        <p:grpSpPr>
          <a:xfrm>
            <a:off x="7746833" y="3881266"/>
            <a:ext cx="362536" cy="466641"/>
            <a:chOff x="1973952" y="4766080"/>
            <a:chExt cx="428625" cy="571500"/>
          </a:xfrm>
        </p:grpSpPr>
        <p:sp>
          <p:nvSpPr>
            <p:cNvPr id="73" name="Ellipse 72"/>
            <p:cNvSpPr/>
            <p:nvPr/>
          </p:nvSpPr>
          <p:spPr>
            <a:xfrm>
              <a:off x="2045389" y="4766080"/>
              <a:ext cx="285750" cy="285750"/>
            </a:xfrm>
            <a:prstGeom prst="ellips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74" name="Triangle isocèle 73"/>
            <p:cNvSpPr/>
            <p:nvPr/>
          </p:nvSpPr>
          <p:spPr>
            <a:xfrm>
              <a:off x="1973952" y="5051830"/>
              <a:ext cx="428625" cy="285750"/>
            </a:xfrm>
            <a:prstGeom prst="triangle">
              <a:avLst/>
            </a:prstGeom>
            <a:ln w="28575">
              <a:solidFill>
                <a:srgbClr val="0039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/>
            </a:p>
          </p:txBody>
        </p:sp>
      </p:grpSp>
      <p:sp>
        <p:nvSpPr>
          <p:cNvPr id="76" name="Ellipse 75"/>
          <p:cNvSpPr/>
          <p:nvPr/>
        </p:nvSpPr>
        <p:spPr>
          <a:xfrm>
            <a:off x="3234141" y="4559734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7" name="Ellipse 76"/>
          <p:cNvSpPr/>
          <p:nvPr/>
        </p:nvSpPr>
        <p:spPr>
          <a:xfrm>
            <a:off x="4166780" y="4557980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2" name="ZoneTexte 81"/>
          <p:cNvSpPr txBox="1"/>
          <p:nvPr/>
        </p:nvSpPr>
        <p:spPr>
          <a:xfrm>
            <a:off x="3422584" y="4114761"/>
            <a:ext cx="1736373" cy="1200329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endParaRPr lang="en-US" sz="1800" dirty="0" smtClean="0"/>
          </a:p>
          <a:p>
            <a:endParaRPr lang="en-US" sz="1800" dirty="0" smtClean="0"/>
          </a:p>
          <a:p>
            <a:pPr>
              <a:tabLst>
                <a:tab pos="450850" algn="l"/>
              </a:tabLst>
            </a:pPr>
            <a:r>
              <a:rPr lang="en-US" sz="1800" dirty="0" smtClean="0"/>
              <a:t>Unit </a:t>
            </a:r>
            <a:r>
              <a:rPr lang="en-US" sz="1800" dirty="0" smtClean="0"/>
              <a:t>         </a:t>
            </a:r>
            <a:r>
              <a:rPr lang="en-US" sz="1800" dirty="0" smtClean="0"/>
              <a:t>Depth</a:t>
            </a:r>
          </a:p>
          <a:p>
            <a:r>
              <a:rPr lang="en-US" sz="1800" dirty="0" smtClean="0"/>
              <a:t>Meter </a:t>
            </a:r>
            <a:r>
              <a:rPr lang="en-US" sz="1800" dirty="0" smtClean="0"/>
              <a:t>       </a:t>
            </a:r>
            <a:r>
              <a:rPr lang="en-US" sz="1800" dirty="0" smtClean="0"/>
              <a:t>1</a:t>
            </a:r>
          </a:p>
        </p:txBody>
      </p:sp>
      <p:sp>
        <p:nvSpPr>
          <p:cNvPr id="75" name="Ellipse 74"/>
          <p:cNvSpPr/>
          <p:nvPr/>
        </p:nvSpPr>
        <p:spPr>
          <a:xfrm>
            <a:off x="3538608" y="3985420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0" name="Ellipse 79"/>
          <p:cNvSpPr/>
          <p:nvPr/>
        </p:nvSpPr>
        <p:spPr>
          <a:xfrm>
            <a:off x="3219072" y="4959899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1" name="Ellipse 80"/>
          <p:cNvSpPr/>
          <p:nvPr/>
        </p:nvSpPr>
        <p:spPr>
          <a:xfrm>
            <a:off x="4164963" y="4958146"/>
            <a:ext cx="241690" cy="233321"/>
          </a:xfrm>
          <a:prstGeom prst="ellipse">
            <a:avLst/>
          </a:prstGeom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84" name="Connecteur droit 83"/>
          <p:cNvCxnSpPr>
            <a:stCxn id="34" idx="4"/>
            <a:endCxn id="75" idx="0"/>
          </p:cNvCxnSpPr>
          <p:nvPr/>
        </p:nvCxnSpPr>
        <p:spPr bwMode="auto">
          <a:xfrm rot="16200000" flipH="1">
            <a:off x="3266115" y="3592082"/>
            <a:ext cx="629250" cy="15742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cteur droit 85"/>
          <p:cNvCxnSpPr>
            <a:stCxn id="75" idx="4"/>
            <a:endCxn id="76" idx="0"/>
          </p:cNvCxnSpPr>
          <p:nvPr/>
        </p:nvCxnSpPr>
        <p:spPr bwMode="auto">
          <a:xfrm rot="5400000">
            <a:off x="3336724" y="4237004"/>
            <a:ext cx="340993" cy="30446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Connecteur droit 87"/>
          <p:cNvCxnSpPr>
            <a:stCxn id="75" idx="4"/>
            <a:endCxn id="77" idx="0"/>
          </p:cNvCxnSpPr>
          <p:nvPr/>
        </p:nvCxnSpPr>
        <p:spPr bwMode="auto">
          <a:xfrm rot="16200000" flipH="1">
            <a:off x="3803920" y="4074274"/>
            <a:ext cx="339239" cy="62817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0" name="Connecteur droit 89"/>
          <p:cNvCxnSpPr>
            <a:stCxn id="76" idx="4"/>
            <a:endCxn id="80" idx="0"/>
          </p:cNvCxnSpPr>
          <p:nvPr/>
        </p:nvCxnSpPr>
        <p:spPr bwMode="auto">
          <a:xfrm rot="5400000">
            <a:off x="3264030" y="4868943"/>
            <a:ext cx="166844" cy="1506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Connecteur droit 91"/>
          <p:cNvCxnSpPr>
            <a:stCxn id="81" idx="0"/>
            <a:endCxn id="77" idx="4"/>
          </p:cNvCxnSpPr>
          <p:nvPr/>
        </p:nvCxnSpPr>
        <p:spPr bwMode="auto">
          <a:xfrm rot="5400000" flipH="1" flipV="1">
            <a:off x="4203294" y="4873816"/>
            <a:ext cx="166845" cy="181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5" name="Connecteur droit 94"/>
          <p:cNvCxnSpPr>
            <a:endCxn id="70" idx="0"/>
          </p:cNvCxnSpPr>
          <p:nvPr/>
        </p:nvCxnSpPr>
        <p:spPr bwMode="auto">
          <a:xfrm>
            <a:off x="5845509" y="3462231"/>
            <a:ext cx="1592378" cy="41904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9" name="Connecteur droit 98"/>
          <p:cNvCxnSpPr>
            <a:stCxn id="7" idx="4"/>
            <a:endCxn id="73" idx="1"/>
          </p:cNvCxnSpPr>
          <p:nvPr/>
        </p:nvCxnSpPr>
        <p:spPr bwMode="auto">
          <a:xfrm rot="16200000" flipH="1">
            <a:off x="6638508" y="2711292"/>
            <a:ext cx="411141" cy="199714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1" name="Connecteur droit 100"/>
          <p:cNvCxnSpPr>
            <a:stCxn id="7" idx="4"/>
            <a:endCxn id="67" idx="0"/>
          </p:cNvCxnSpPr>
          <p:nvPr/>
        </p:nvCxnSpPr>
        <p:spPr bwMode="auto">
          <a:xfrm rot="16200000" flipH="1">
            <a:off x="7182715" y="2167085"/>
            <a:ext cx="357692" cy="30321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3" name="Connecteur droit 102"/>
          <p:cNvCxnSpPr>
            <a:stCxn id="7" idx="4"/>
            <a:endCxn id="64" idx="0"/>
          </p:cNvCxnSpPr>
          <p:nvPr/>
        </p:nvCxnSpPr>
        <p:spPr bwMode="auto">
          <a:xfrm rot="16200000" flipH="1">
            <a:off x="6937606" y="2412194"/>
            <a:ext cx="357697" cy="254189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cteur droit 106"/>
          <p:cNvCxnSpPr/>
          <p:nvPr/>
        </p:nvCxnSpPr>
        <p:spPr bwMode="auto">
          <a:xfrm rot="16200000" flipH="1">
            <a:off x="89176" y="3501917"/>
            <a:ext cx="374851" cy="199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Connecteur droit 108"/>
          <p:cNvCxnSpPr>
            <a:stCxn id="57" idx="4"/>
            <a:endCxn id="59" idx="0"/>
          </p:cNvCxnSpPr>
          <p:nvPr/>
        </p:nvCxnSpPr>
        <p:spPr bwMode="auto">
          <a:xfrm rot="16200000" flipH="1">
            <a:off x="1067747" y="3542226"/>
            <a:ext cx="374851" cy="199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3" name="Connecteur droit 112"/>
          <p:cNvCxnSpPr>
            <a:stCxn id="24" idx="5"/>
            <a:endCxn id="57" idx="1"/>
          </p:cNvCxnSpPr>
          <p:nvPr/>
        </p:nvCxnSpPr>
        <p:spPr bwMode="auto">
          <a:xfrm rot="5400000">
            <a:off x="3379099" y="656738"/>
            <a:ext cx="289535" cy="472825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7" name="Ellipse 116"/>
          <p:cNvSpPr/>
          <p:nvPr/>
        </p:nvSpPr>
        <p:spPr>
          <a:xfrm>
            <a:off x="5731405" y="3933087"/>
            <a:ext cx="241690" cy="233321"/>
          </a:xfrm>
          <a:prstGeom prst="ellipse">
            <a:avLst/>
          </a:prstGeom>
          <a:solidFill>
            <a:srgbClr val="FF0000"/>
          </a:solidFill>
          <a:ln w="28575">
            <a:solidFill>
              <a:srgbClr val="0039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78" name="Connecteur droit 77"/>
          <p:cNvCxnSpPr>
            <a:stCxn id="55" idx="4"/>
            <a:endCxn id="24" idx="0"/>
          </p:cNvCxnSpPr>
          <p:nvPr/>
        </p:nvCxnSpPr>
        <p:spPr bwMode="auto">
          <a:xfrm rot="5400000">
            <a:off x="5826989" y="2182981"/>
            <a:ext cx="469522" cy="51841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39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1" name="ZoneTexte 90"/>
          <p:cNvSpPr txBox="1"/>
          <p:nvPr/>
        </p:nvSpPr>
        <p:spPr>
          <a:xfrm>
            <a:off x="4976833" y="4108175"/>
            <a:ext cx="24721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!Yahoo.com/</a:t>
            </a:r>
            <a:r>
              <a:rPr lang="en-US" sz="1800" dirty="0" err="1" smtClean="0">
                <a:solidFill>
                  <a:srgbClr val="FF0000"/>
                </a:solidFill>
              </a:rPr>
              <a:t>GetHotels</a:t>
            </a:r>
            <a:endParaRPr lang="en-US" sz="1800" dirty="0" smtClean="0">
              <a:solidFill>
                <a:srgbClr val="FF0000"/>
              </a:solidFill>
            </a:endParaRPr>
          </a:p>
          <a:p>
            <a:r>
              <a:rPr lang="en-US" sz="1800" dirty="0" smtClean="0">
                <a:solidFill>
                  <a:srgbClr val="FF0000"/>
                </a:solidFill>
              </a:rPr>
              <a:t>&lt;</a:t>
            </a:r>
            <a:r>
              <a:rPr lang="en-US" sz="1800" dirty="0" smtClean="0">
                <a:solidFill>
                  <a:srgbClr val="FF0000"/>
                </a:solidFill>
              </a:rPr>
              <a:t>city name=“Aspen”/&gt;) </a:t>
            </a:r>
            <a:endParaRPr lang="en-US" sz="1800" dirty="0" smtClean="0"/>
          </a:p>
          <a:p>
            <a:endParaRPr lang="en-US" dirty="0"/>
          </a:p>
        </p:txBody>
      </p:sp>
      <p:cxnSp>
        <p:nvCxnSpPr>
          <p:cNvPr id="100" name="Connecteur droit 99"/>
          <p:cNvCxnSpPr>
            <a:stCxn id="7" idx="4"/>
            <a:endCxn id="117" idx="0"/>
          </p:cNvCxnSpPr>
          <p:nvPr/>
        </p:nvCxnSpPr>
        <p:spPr bwMode="auto">
          <a:xfrm rot="16200000" flipH="1">
            <a:off x="5634482" y="3715318"/>
            <a:ext cx="428793" cy="674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6" name="ZoneTexte 105"/>
          <p:cNvSpPr txBox="1"/>
          <p:nvPr/>
        </p:nvSpPr>
        <p:spPr>
          <a:xfrm>
            <a:off x="3786389" y="386366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snow</a:t>
            </a:r>
            <a:endParaRPr lang="en-US" sz="18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82" grpId="0"/>
      <p:bldP spid="75" grpId="0" animBg="1"/>
      <p:bldP spid="80" grpId="0" animBg="1"/>
      <p:bldP spid="8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And there are cycles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1800" dirty="0" smtClean="0"/>
              <a:t>For lack of time, I will not mention the network model [</a:t>
            </a:r>
            <a:r>
              <a:rPr lang="en-US" sz="1800" dirty="0" err="1" smtClean="0"/>
              <a:t>Codasyl</a:t>
            </a:r>
            <a:r>
              <a:rPr lang="en-US" sz="1800" dirty="0" smtClean="0"/>
              <a:t> 1969]</a:t>
            </a:r>
          </a:p>
          <a:p>
            <a:pPr lvl="1"/>
            <a:r>
              <a:rPr lang="en-US" sz="1600" dirty="0" smtClean="0"/>
              <a:t>The language was purely navigational anyway</a:t>
            </a:r>
          </a:p>
          <a:p>
            <a:r>
              <a:rPr lang="en-US" sz="1800" dirty="0" smtClean="0"/>
              <a:t>If I would add references to XML, I’d get cycles</a:t>
            </a:r>
          </a:p>
          <a:p>
            <a:r>
              <a:rPr lang="en-US" sz="1800" dirty="0" smtClean="0"/>
              <a:t>Lots of models for graph data, e.g., IQL </a:t>
            </a:r>
          </a:p>
          <a:p>
            <a:r>
              <a:rPr lang="en-US" sz="1800" dirty="0" smtClean="0"/>
              <a:t>Some fun results: e.g., some copy elimination problem when trying to obtain a </a:t>
            </a:r>
            <a:r>
              <a:rPr lang="en-US" sz="1800" dirty="0" err="1" smtClean="0"/>
              <a:t>ChandraHarel</a:t>
            </a:r>
            <a:r>
              <a:rPr lang="en-US" sz="1800" dirty="0" smtClean="0"/>
              <a:t> completeness for IQL</a:t>
            </a:r>
          </a:p>
          <a:p>
            <a:pPr lvl="1"/>
            <a:r>
              <a:rPr lang="en-US" sz="1600" dirty="0" smtClean="0"/>
              <a:t>Similar issue for unordered trees [recent result with Vianu]</a:t>
            </a:r>
          </a:p>
          <a:p>
            <a:endParaRPr lang="en-US" dirty="0"/>
          </a:p>
        </p:txBody>
      </p:sp>
      <p:sp>
        <p:nvSpPr>
          <p:cNvPr id="10" name="Ellipse 9"/>
          <p:cNvSpPr/>
          <p:nvPr/>
        </p:nvSpPr>
        <p:spPr bwMode="auto">
          <a:xfrm>
            <a:off x="5548632" y="770544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1" name="Ellipse 10"/>
          <p:cNvSpPr/>
          <p:nvPr/>
        </p:nvSpPr>
        <p:spPr bwMode="auto">
          <a:xfrm>
            <a:off x="5031324" y="1476741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65492" y="350582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Person </a:t>
            </a:r>
            <a:endParaRPr lang="en-US" dirty="0"/>
          </a:p>
        </p:txBody>
      </p:sp>
      <p:sp>
        <p:nvSpPr>
          <p:cNvPr id="13" name="ZoneTexte 12"/>
          <p:cNvSpPr txBox="1"/>
          <p:nvPr/>
        </p:nvSpPr>
        <p:spPr>
          <a:xfrm>
            <a:off x="5224510" y="1373708"/>
            <a:ext cx="995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Name </a:t>
            </a:r>
            <a:endParaRPr lang="en-US" dirty="0"/>
          </a:p>
        </p:txBody>
      </p:sp>
      <p:sp>
        <p:nvSpPr>
          <p:cNvPr id="14" name="Ellipse 13"/>
          <p:cNvSpPr/>
          <p:nvPr/>
        </p:nvSpPr>
        <p:spPr bwMode="auto">
          <a:xfrm>
            <a:off x="6291318" y="1487472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484504" y="1384439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Spouse </a:t>
            </a:r>
            <a:endParaRPr lang="en-US" dirty="0"/>
          </a:p>
        </p:txBody>
      </p:sp>
      <p:sp>
        <p:nvSpPr>
          <p:cNvPr id="18" name="ZoneTexte 17"/>
          <p:cNvSpPr txBox="1"/>
          <p:nvPr/>
        </p:nvSpPr>
        <p:spPr>
          <a:xfrm>
            <a:off x="5222362" y="1963994"/>
            <a:ext cx="936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Adam</a:t>
            </a:r>
            <a:endParaRPr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5054934" y="2092785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cxnSp>
        <p:nvCxnSpPr>
          <p:cNvPr id="21" name="Connecteur droit 20"/>
          <p:cNvCxnSpPr>
            <a:stCxn id="10" idx="4"/>
            <a:endCxn id="11" idx="0"/>
          </p:cNvCxnSpPr>
          <p:nvPr/>
        </p:nvCxnSpPr>
        <p:spPr bwMode="auto">
          <a:xfrm rot="5400000">
            <a:off x="5181579" y="987338"/>
            <a:ext cx="461498" cy="51730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Connecteur droit 22"/>
          <p:cNvCxnSpPr>
            <a:endCxn id="14" idx="0"/>
          </p:cNvCxnSpPr>
          <p:nvPr/>
        </p:nvCxnSpPr>
        <p:spPr bwMode="auto">
          <a:xfrm>
            <a:off x="5692462" y="1004530"/>
            <a:ext cx="721206" cy="4829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Connecteur droit 24"/>
          <p:cNvCxnSpPr>
            <a:stCxn id="11" idx="4"/>
            <a:endCxn id="19" idx="0"/>
          </p:cNvCxnSpPr>
          <p:nvPr/>
        </p:nvCxnSpPr>
        <p:spPr bwMode="auto">
          <a:xfrm rot="16200000" flipH="1">
            <a:off x="4979807" y="1895307"/>
            <a:ext cx="371345" cy="2361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7" name="Ellipse 26"/>
          <p:cNvSpPr/>
          <p:nvPr/>
        </p:nvSpPr>
        <p:spPr bwMode="auto">
          <a:xfrm>
            <a:off x="7291511" y="2240705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8" name="Ellipse 27"/>
          <p:cNvSpPr/>
          <p:nvPr/>
        </p:nvSpPr>
        <p:spPr bwMode="auto">
          <a:xfrm>
            <a:off x="6760951" y="2946902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7498695" y="2099035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Person </a:t>
            </a:r>
            <a:endParaRPr lang="en-US" dirty="0"/>
          </a:p>
        </p:txBody>
      </p:sp>
      <p:sp>
        <p:nvSpPr>
          <p:cNvPr id="30" name="ZoneTexte 29"/>
          <p:cNvSpPr txBox="1"/>
          <p:nvPr/>
        </p:nvSpPr>
        <p:spPr>
          <a:xfrm>
            <a:off x="6914381" y="2843869"/>
            <a:ext cx="995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Name </a:t>
            </a:r>
            <a:endParaRPr lang="en-US" dirty="0"/>
          </a:p>
        </p:txBody>
      </p:sp>
      <p:sp>
        <p:nvSpPr>
          <p:cNvPr id="31" name="Ellipse 30"/>
          <p:cNvSpPr/>
          <p:nvPr/>
        </p:nvSpPr>
        <p:spPr bwMode="auto">
          <a:xfrm>
            <a:off x="7822165" y="2957633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7763563" y="3106388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Spouse </a:t>
            </a:r>
            <a:endParaRPr lang="en-US" dirty="0"/>
          </a:p>
        </p:txBody>
      </p:sp>
      <p:sp>
        <p:nvSpPr>
          <p:cNvPr id="33" name="ZoneTexte 32"/>
          <p:cNvSpPr txBox="1"/>
          <p:nvPr/>
        </p:nvSpPr>
        <p:spPr>
          <a:xfrm>
            <a:off x="6979629" y="3460286"/>
            <a:ext cx="662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Eve</a:t>
            </a:r>
          </a:p>
        </p:txBody>
      </p:sp>
      <p:sp>
        <p:nvSpPr>
          <p:cNvPr id="34" name="Ellipse 33"/>
          <p:cNvSpPr/>
          <p:nvPr/>
        </p:nvSpPr>
        <p:spPr bwMode="auto">
          <a:xfrm>
            <a:off x="6784561" y="3562946"/>
            <a:ext cx="244699" cy="244699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-96" charset="0"/>
            </a:endParaRPr>
          </a:p>
        </p:txBody>
      </p:sp>
      <p:cxnSp>
        <p:nvCxnSpPr>
          <p:cNvPr id="35" name="Connecteur droit 34"/>
          <p:cNvCxnSpPr>
            <a:stCxn id="27" idx="4"/>
            <a:endCxn id="28" idx="0"/>
          </p:cNvCxnSpPr>
          <p:nvPr/>
        </p:nvCxnSpPr>
        <p:spPr bwMode="auto">
          <a:xfrm rot="5400000">
            <a:off x="6917832" y="2450873"/>
            <a:ext cx="461498" cy="5305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Connecteur droit 35"/>
          <p:cNvCxnSpPr>
            <a:stCxn id="27" idx="4"/>
            <a:endCxn id="31" idx="0"/>
          </p:cNvCxnSpPr>
          <p:nvPr/>
        </p:nvCxnSpPr>
        <p:spPr bwMode="auto">
          <a:xfrm rot="16200000" flipH="1">
            <a:off x="7443074" y="2456191"/>
            <a:ext cx="472229" cy="53065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Connecteur droit 36"/>
          <p:cNvCxnSpPr>
            <a:stCxn id="28" idx="4"/>
            <a:endCxn id="34" idx="0"/>
          </p:cNvCxnSpPr>
          <p:nvPr/>
        </p:nvCxnSpPr>
        <p:spPr bwMode="auto">
          <a:xfrm rot="16200000" flipH="1">
            <a:off x="6709434" y="3365468"/>
            <a:ext cx="371345" cy="2361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Connecteur en angle 39"/>
          <p:cNvCxnSpPr>
            <a:stCxn id="14" idx="4"/>
            <a:endCxn id="27" idx="0"/>
          </p:cNvCxnSpPr>
          <p:nvPr/>
        </p:nvCxnSpPr>
        <p:spPr bwMode="auto">
          <a:xfrm rot="16200000" flipH="1">
            <a:off x="6659497" y="1486341"/>
            <a:ext cx="508534" cy="1000193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2" name="Connecteur en angle 41"/>
          <p:cNvCxnSpPr>
            <a:stCxn id="31" idx="6"/>
            <a:endCxn id="10" idx="6"/>
          </p:cNvCxnSpPr>
          <p:nvPr/>
        </p:nvCxnSpPr>
        <p:spPr bwMode="auto">
          <a:xfrm flipH="1" flipV="1">
            <a:off x="5793331" y="892894"/>
            <a:ext cx="2273533" cy="2187089"/>
          </a:xfrm>
          <a:prstGeom prst="bentConnector3">
            <a:avLst>
              <a:gd name="adj1" fmla="val -32788"/>
            </a:avLst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8687" y="3984630"/>
            <a:ext cx="1245495" cy="1734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ZoneTexte 37"/>
          <p:cNvSpPr txBox="1"/>
          <p:nvPr/>
        </p:nvSpPr>
        <p:spPr>
          <a:xfrm>
            <a:off x="6606855" y="5628065"/>
            <a:ext cx="2550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Paris C. </a:t>
            </a:r>
            <a:r>
              <a:rPr lang="en-US" dirty="0" err="1" smtClean="0"/>
              <a:t>Kanellakis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this a good time to do research on trees in databases?</a:t>
            </a:r>
          </a:p>
          <a:p>
            <a:endParaRPr lang="en-US" dirty="0" smtClean="0"/>
          </a:p>
          <a:p>
            <a:r>
              <a:rPr lang="en-US" dirty="0" smtClean="0"/>
              <a:t>	</a:t>
            </a:r>
            <a:r>
              <a:rPr lang="en-US" i="1" dirty="0" smtClean="0"/>
              <a:t>The best time to plant a tree was 20 years ago.  </a:t>
            </a:r>
          </a:p>
          <a:p>
            <a:r>
              <a:rPr lang="en-US" i="1" dirty="0" smtClean="0"/>
              <a:t>	The next best time is now.  </a:t>
            </a:r>
          </a:p>
          <a:p>
            <a:r>
              <a:rPr lang="en-US" i="1" dirty="0" smtClean="0"/>
              <a:t>						Chinese Proverb</a:t>
            </a:r>
            <a:endParaRPr lang="en-US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3"/>
          <p:cNvSpPr>
            <a:spLocks noGrp="1"/>
          </p:cNvSpPr>
          <p:nvPr>
            <p:ph type="ctrTitle"/>
          </p:nvPr>
        </p:nvSpPr>
        <p:spPr>
          <a:xfrm>
            <a:off x="695325" y="252413"/>
            <a:ext cx="8134350" cy="2962275"/>
          </a:xfrm>
        </p:spPr>
        <p:txBody>
          <a:bodyPr/>
          <a:lstStyle/>
          <a:p>
            <a:pPr eaLnBrk="1" hangingPunct="1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Advertisement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Book on Web data management 				     to appear at </a:t>
            </a:r>
            <a:r>
              <a:rPr lang="en-US" sz="2400" i="1" dirty="0" smtClean="0"/>
              <a:t>Cambridge University Press</a:t>
            </a:r>
            <a:r>
              <a:rPr lang="en-US" sz="2400" dirty="0" smtClean="0"/>
              <a:t> </a:t>
            </a:r>
            <a:r>
              <a:rPr lang="en-US" sz="2400" dirty="0" smtClean="0">
                <a:hlinkClick r:id="rId2"/>
              </a:rPr>
              <a:t>http://webdam.inria.fr/Jorge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 smtClean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0918" y="186152"/>
            <a:ext cx="2673082" cy="3230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RIANew5">
  <a:themeElements>
    <a:clrScheme name="INRIANew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NRIANew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-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-96" charset="0"/>
          </a:defRPr>
        </a:defPPr>
      </a:lstStyle>
    </a:lnDef>
  </a:objectDefaults>
  <a:extraClrSchemeLst>
    <a:extraClrScheme>
      <a:clrScheme name="INRIANew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RIANew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RIANew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RIANew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RIANew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RIANew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RIANew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Mediacom:Users:bernard:Desktop:INRIANew5.pot</Template>
  <TotalTime>17564</TotalTime>
  <Words>1056</Words>
  <Application>Microsoft Office PowerPoint</Application>
  <PresentationFormat>Affichage à l'écran (4:3)</PresentationFormat>
  <Paragraphs>587</Paragraphs>
  <Slides>21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21</vt:i4>
      </vt:variant>
      <vt:variant>
        <vt:lpstr>Diaporamas personnalisés</vt:lpstr>
      </vt:variant>
      <vt:variant>
        <vt:i4>6</vt:i4>
      </vt:variant>
    </vt:vector>
  </HeadingPairs>
  <TitlesOfParts>
    <vt:vector size="29" baseType="lpstr">
      <vt:lpstr>INRIANew5</vt:lpstr>
      <vt:lpstr>Conception personnalisée</vt:lpstr>
      <vt:lpstr>Trees, semistructured data, and other strange ways to go beyond tables  Serge Abiteboul  INRIA &amp; ENS Cachan PODS 30th Anniversary, 2011 </vt:lpstr>
      <vt:lpstr>Introduction </vt:lpstr>
      <vt:lpstr>Organization </vt:lpstr>
      <vt:lpstr>Diapositive 4</vt:lpstr>
      <vt:lpstr>Non-First-Normal-Form    N1NF</vt:lpstr>
      <vt:lpstr>The devil is in the details</vt:lpstr>
      <vt:lpstr>Complex object model  tuple and set constructors used freely</vt:lpstr>
      <vt:lpstr>A logic and algebra for complex objects</vt:lpstr>
      <vt:lpstr>Results</vt:lpstr>
      <vt:lpstr>From complex objects to semistructured data</vt:lpstr>
      <vt:lpstr> Revolution 1: more flexibility</vt:lpstr>
      <vt:lpstr> Revolution 2: Remove some nodes; name all</vt:lpstr>
      <vt:lpstr>Unranked label trees</vt:lpstr>
      <vt:lpstr>This is better adapted to a Web context</vt:lpstr>
      <vt:lpstr>What else? The trees are unbounded</vt:lpstr>
      <vt:lpstr> What else? the trees are ordered Unranked labeled ordered trees = XML</vt:lpstr>
      <vt:lpstr>Selling argument is the Web…</vt:lpstr>
      <vt:lpstr>And the trees are evolving (aka Active XML)</vt:lpstr>
      <vt:lpstr>And there are cycles</vt:lpstr>
      <vt:lpstr>Conclusion</vt:lpstr>
      <vt:lpstr> Advertisement  Book on Web data management          to appear at Cambridge University Press http://webdam.inria.fr/Jorge   </vt:lpstr>
      <vt:lpstr>Présentation standard</vt:lpstr>
      <vt:lpstr>Histoire</vt:lpstr>
      <vt:lpstr>En bref</vt:lpstr>
      <vt:lpstr>Recherche</vt:lpstr>
      <vt:lpstr>Applications</vt:lpstr>
      <vt:lpstr>Transfert technologique</vt:lpstr>
    </vt:vector>
  </TitlesOfParts>
  <Manager>Bernard Hidoine</Manager>
  <Company>Disc multimédia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de l'INRIA</dc:title>
  <dc:creator>Projet Identité INRIA</dc:creator>
  <cp:lastModifiedBy>serge</cp:lastModifiedBy>
  <cp:revision>601</cp:revision>
  <cp:lastPrinted>2003-05-19T12:28:49Z</cp:lastPrinted>
  <dcterms:created xsi:type="dcterms:W3CDTF">2002-09-10T10:09:39Z</dcterms:created>
  <dcterms:modified xsi:type="dcterms:W3CDTF">2011-06-12T10:29:38Z</dcterms:modified>
</cp:coreProperties>
</file>